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8" r:id="rId3"/>
    <p:sldId id="265" r:id="rId4"/>
    <p:sldId id="257" r:id="rId5"/>
    <p:sldId id="258" r:id="rId6"/>
    <p:sldId id="259" r:id="rId7"/>
    <p:sldId id="267" r:id="rId8"/>
    <p:sldId id="261" r:id="rId9"/>
    <p:sldId id="262" r:id="rId10"/>
    <p:sldId id="266" r:id="rId11"/>
    <p:sldId id="264" r:id="rId12"/>
    <p:sldId id="269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Raleway" panose="020B060402020202020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A5D5AE-EA6F-4BF4-8D5E-E509F8A9036F}">
  <a:tblStyle styleId="{69A5D5AE-EA6F-4BF4-8D5E-E509F8A903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cf448362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cf448362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cf4483629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cf4483629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cf4483629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cf4483629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cf4483629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cf4483629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cf4483629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cf4483629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cf4483629_0_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cf4483629_0_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cf4483629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cf4483629_0_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cf4483629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cf4483629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199752" y="3877732"/>
            <a:ext cx="8811271" cy="107114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chemeClr val="bg1"/>
                </a:solidFill>
              </a:rPr>
              <a:t>PLANIFICACIÓN ESTRATÉGICA IMECH</a:t>
            </a:r>
            <a:endParaRPr sz="48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 dirty="0">
                <a:solidFill>
                  <a:schemeClr val="bg1"/>
                </a:solidFill>
              </a:rPr>
              <a:t>2022 - 2023</a:t>
            </a:r>
            <a:endParaRPr sz="3100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1C55C59-7F79-4522-BFDB-168ADC847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52" y="659815"/>
            <a:ext cx="2306382" cy="122825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3E58AD6-8D1F-42C2-8001-A13E3F76B5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2601" y="62116"/>
            <a:ext cx="6121400" cy="36797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OBJETIVOS ESTRATÉGICOS POR ÁREA DE GESTIÓN </a:t>
            </a:r>
            <a:endParaRPr/>
          </a:p>
        </p:txBody>
      </p:sp>
      <p:graphicFrame>
        <p:nvGraphicFramePr>
          <p:cNvPr id="181" name="Google Shape;181;p20"/>
          <p:cNvGraphicFramePr/>
          <p:nvPr>
            <p:extLst>
              <p:ext uri="{D42A27DB-BD31-4B8C-83A1-F6EECF244321}">
                <p14:modId xmlns:p14="http://schemas.microsoft.com/office/powerpoint/2010/main" val="3181957954"/>
              </p:ext>
            </p:extLst>
          </p:nvPr>
        </p:nvGraphicFramePr>
        <p:xfrm>
          <a:off x="359568" y="1853850"/>
          <a:ext cx="8441531" cy="2743080"/>
        </p:xfrm>
        <a:graphic>
          <a:graphicData uri="http://schemas.openxmlformats.org/drawingml/2006/table">
            <a:tbl>
              <a:tblPr>
                <a:noFill/>
                <a:tableStyleId>{69A5D5AE-EA6F-4BF4-8D5E-E509F8A9036F}</a:tableStyleId>
              </a:tblPr>
              <a:tblGrid>
                <a:gridCol w="1354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6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 u="sng" dirty="0"/>
                        <a:t>PROCLAMACIÓN</a:t>
                      </a:r>
                      <a:endParaRPr sz="1100" b="1" u="sng" dirty="0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dirty="0"/>
                        <a:t>Anunciar el mensaje de Redención y reconciliación, en medio de tiempos violentos, a través de palabras y acciones, que nos lleven a un encuentro con el prójimo, la sociedad y la creación. </a:t>
                      </a:r>
                      <a:endParaRPr sz="1200" dirty="0"/>
                    </a:p>
                  </a:txBody>
                  <a:tcPr marL="91425" marR="91425" marT="91425" marB="9142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 u="sng" dirty="0"/>
                        <a:t>ENSEÑANZA</a:t>
                      </a:r>
                      <a:endParaRPr b="1" u="sng" dirty="0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dirty="0"/>
                        <a:t>Potenciar los espacios educativos de formación bíblico – teológico - wesleyana, incorporando otras disciplinas de formación, que nos entreguen herramientas para el trabajo, con los diferentes grupos etarios, las necesidades de la misión y la sociedad.</a:t>
                      </a:r>
                      <a:endParaRPr sz="1200" dirty="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 u="sng" dirty="0"/>
                        <a:t>SERVICIO</a:t>
                      </a:r>
                      <a:endParaRPr b="1" u="sng" dirty="0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dirty="0"/>
                        <a:t>Contribuir e incidir en los procesos y espacios de inclusión, promoviendo responsablemente la incorporación integral de la iglesia, desde el barrio hasta los distintos escenarios socio-políticos, siendo red de apoyo para una transformación de la sociedad, en promoción de un cielo nuevo y tierra nueva.</a:t>
                      </a:r>
                      <a:endParaRPr sz="1200" dirty="0"/>
                    </a:p>
                  </a:txBody>
                  <a:tcPr marL="91425" marR="91425" marT="91425" marB="9142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 u="sng" dirty="0"/>
                        <a:t>COMUNIÓN</a:t>
                      </a:r>
                      <a:endParaRPr b="1" u="sng" dirty="0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dirty="0"/>
                        <a:t>Promover una espiritualidad integral, acogedora, sanadora, inclusiva, en contexto, de puertas abiertas para todos y todas, que acerque a los hermanos y a la comunidad. </a:t>
                      </a:r>
                      <a:endParaRPr sz="1200" dirty="0"/>
                    </a:p>
                  </a:txBody>
                  <a:tcPr marL="91425" marR="91425" marT="91425" marB="9142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title"/>
          </p:nvPr>
        </p:nvSpPr>
        <p:spPr>
          <a:xfrm>
            <a:off x="809963" y="795314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 </a:t>
            </a:r>
            <a:r>
              <a:rPr lang="es" sz="2200" dirty="0"/>
              <a:t>PLAN DE TRABAJO </a:t>
            </a:r>
            <a:r>
              <a:rPr lang="es-CL" sz="2200" dirty="0"/>
              <a:t>POR ÁREAS DE GESTIÓN</a:t>
            </a:r>
            <a:r>
              <a:rPr lang="es" sz="2200" dirty="0"/>
              <a:t> </a:t>
            </a:r>
            <a:br>
              <a:rPr lang="es" sz="2200" dirty="0"/>
            </a:br>
            <a:r>
              <a:rPr lang="es" sz="1800" b="0" dirty="0"/>
              <a:t>(</a:t>
            </a:r>
            <a:r>
              <a:rPr lang="es-CL" sz="1800" b="0" dirty="0"/>
              <a:t>DISTRITAL /LOCAL/FEDERACIONES/ MINISTERIOS)</a:t>
            </a:r>
            <a:r>
              <a:rPr lang="es" sz="1800" b="0" dirty="0"/>
              <a:t> </a:t>
            </a:r>
            <a:endParaRPr b="0" dirty="0"/>
          </a:p>
        </p:txBody>
      </p:sp>
      <p:graphicFrame>
        <p:nvGraphicFramePr>
          <p:cNvPr id="187" name="Google Shape;187;p21"/>
          <p:cNvGraphicFramePr/>
          <p:nvPr>
            <p:extLst>
              <p:ext uri="{D42A27DB-BD31-4B8C-83A1-F6EECF244321}">
                <p14:modId xmlns:p14="http://schemas.microsoft.com/office/powerpoint/2010/main" val="1974302480"/>
              </p:ext>
            </p:extLst>
          </p:nvPr>
        </p:nvGraphicFramePr>
        <p:xfrm>
          <a:off x="371072" y="1929408"/>
          <a:ext cx="8237550" cy="2862375"/>
        </p:xfrm>
        <a:graphic>
          <a:graphicData uri="http://schemas.openxmlformats.org/drawingml/2006/table">
            <a:tbl>
              <a:tblPr>
                <a:noFill/>
                <a:tableStyleId>{69A5D5AE-EA6F-4BF4-8D5E-E509F8A9036F}</a:tableStyleId>
              </a:tblPr>
              <a:tblGrid>
                <a:gridCol w="137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3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2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4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dirty="0"/>
                        <a:t>ACCIONES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b="0" dirty="0"/>
                        <a:t>P</a:t>
                      </a:r>
                      <a:r>
                        <a:rPr lang="es" sz="1000" b="0" dirty="0"/>
                        <a:t>ara lograr el </a:t>
                      </a:r>
                      <a:r>
                        <a:rPr lang="es-CL" sz="1000" b="0" dirty="0"/>
                        <a:t>o</a:t>
                      </a:r>
                      <a:r>
                        <a:rPr lang="es" sz="1000" b="0" dirty="0"/>
                        <a:t>bjetivo</a:t>
                      </a:r>
                      <a:endParaRPr sz="1000" b="0" dirty="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dirty="0"/>
                        <a:t>¿QUÉ QUEREMOS LOGRAR?</a:t>
                      </a:r>
                      <a:endParaRPr sz="1000" b="1" dirty="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dirty="0"/>
                        <a:t>METAS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0" dirty="0"/>
                        <a:t>¿Cu</a:t>
                      </a:r>
                      <a:r>
                        <a:rPr lang="es-CL" sz="1000" b="0" dirty="0"/>
                        <a:t>á</a:t>
                      </a:r>
                      <a:r>
                        <a:rPr lang="es" sz="1000" b="0" dirty="0"/>
                        <a:t>nto, </a:t>
                      </a:r>
                      <a:r>
                        <a:rPr lang="es-CL" sz="1000" b="0" dirty="0"/>
                        <a:t>para quién</a:t>
                      </a:r>
                      <a:r>
                        <a:rPr lang="es" sz="1000" b="0" dirty="0"/>
                        <a:t> y qu</a:t>
                      </a:r>
                      <a:r>
                        <a:rPr lang="es-CL" sz="1000" b="0" dirty="0"/>
                        <a:t>é</a:t>
                      </a:r>
                      <a:r>
                        <a:rPr lang="es" sz="1000" b="0" dirty="0"/>
                        <a:t>?</a:t>
                      </a:r>
                      <a:endParaRPr sz="1000" b="0" dirty="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dirty="0"/>
                        <a:t>PLAZOS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0" dirty="0"/>
                        <a:t>¿</a:t>
                      </a:r>
                      <a:r>
                        <a:rPr lang="es-CL" sz="1000" b="0" dirty="0"/>
                        <a:t>Cuá</a:t>
                      </a:r>
                      <a:r>
                        <a:rPr lang="es" sz="1000" b="0" dirty="0"/>
                        <a:t>ndo </a:t>
                      </a:r>
                      <a:r>
                        <a:rPr lang="es-CL" sz="1000" b="0" dirty="0"/>
                        <a:t>inicia y cuando termina</a:t>
                      </a:r>
                      <a:r>
                        <a:rPr lang="es" sz="1000" b="0" dirty="0"/>
                        <a:t>?</a:t>
                      </a:r>
                      <a:endParaRPr sz="1000" b="0" dirty="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dirty="0"/>
                        <a:t>RESPONSABLE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0" dirty="0"/>
                        <a:t>¿</a:t>
                      </a:r>
                      <a:r>
                        <a:rPr lang="es-CL" sz="1000" b="0" dirty="0"/>
                        <a:t>Quién</a:t>
                      </a:r>
                      <a:r>
                        <a:rPr lang="es" sz="1000" b="0" dirty="0"/>
                        <a:t> monitorea, hace seguimiento?</a:t>
                      </a:r>
                      <a:endParaRPr sz="1000" b="0" dirty="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dirty="0"/>
                        <a:t>RECURSOS </a:t>
                      </a:r>
                      <a:r>
                        <a:rPr lang="es-CL" sz="1000" b="1" dirty="0"/>
                        <a:t>HUMANOS Y FINANCIEROS</a:t>
                      </a:r>
                      <a:endParaRPr lang="es" sz="1000"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0" dirty="0"/>
                        <a:t>¿</a:t>
                      </a:r>
                      <a:r>
                        <a:rPr lang="es-CL" sz="1000" b="0" dirty="0"/>
                        <a:t>Cuánto vamos a invertir? </a:t>
                      </a:r>
                      <a:endParaRPr sz="1000" b="0" dirty="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3A4EFD27-BBD9-4A7B-8786-ACD6468C93B5}"/>
              </a:ext>
            </a:extLst>
          </p:cNvPr>
          <p:cNvSpPr txBox="1"/>
          <p:nvPr/>
        </p:nvSpPr>
        <p:spPr>
          <a:xfrm>
            <a:off x="421481" y="1621631"/>
            <a:ext cx="813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ÁREA DE GESTIÓN: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9E5940-8D90-4C75-94D4-52B99B8AC2B4}"/>
              </a:ext>
            </a:extLst>
          </p:cNvPr>
          <p:cNvSpPr txBox="1"/>
          <p:nvPr/>
        </p:nvSpPr>
        <p:spPr>
          <a:xfrm>
            <a:off x="421481" y="4850606"/>
            <a:ext cx="64722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/>
              <a:t>Repetir para cada área de gestión  ( Proclamación, Enseñanza , Servicio, Comunión)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D4254-F5DF-44BA-8665-0405595EA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CARTA GANTT POR AREA DE GESTIÓN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5C659-8354-452F-81B4-19E7A39B8F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85A33F4-B8E3-42B6-9594-3E543FDD9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139828"/>
              </p:ext>
            </p:extLst>
          </p:nvPr>
        </p:nvGraphicFramePr>
        <p:xfrm>
          <a:off x="310694" y="1997770"/>
          <a:ext cx="8522611" cy="2572738"/>
        </p:xfrm>
        <a:graphic>
          <a:graphicData uri="http://schemas.openxmlformats.org/drawingml/2006/table">
            <a:tbl>
              <a:tblPr firstRow="1" firstCol="1" bandRow="1"/>
              <a:tblGrid>
                <a:gridCol w="1705843">
                  <a:extLst>
                    <a:ext uri="{9D8B030D-6E8A-4147-A177-3AD203B41FA5}">
                      <a16:colId xmlns:a16="http://schemas.microsoft.com/office/drawing/2014/main" val="764965938"/>
                    </a:ext>
                  </a:extLst>
                </a:gridCol>
                <a:gridCol w="163845">
                  <a:extLst>
                    <a:ext uri="{9D8B030D-6E8A-4147-A177-3AD203B41FA5}">
                      <a16:colId xmlns:a16="http://schemas.microsoft.com/office/drawing/2014/main" val="3570462300"/>
                    </a:ext>
                  </a:extLst>
                </a:gridCol>
                <a:gridCol w="157662">
                  <a:extLst>
                    <a:ext uri="{9D8B030D-6E8A-4147-A177-3AD203B41FA5}">
                      <a16:colId xmlns:a16="http://schemas.microsoft.com/office/drawing/2014/main" val="171792061"/>
                    </a:ext>
                  </a:extLst>
                </a:gridCol>
                <a:gridCol w="163845">
                  <a:extLst>
                    <a:ext uri="{9D8B030D-6E8A-4147-A177-3AD203B41FA5}">
                      <a16:colId xmlns:a16="http://schemas.microsoft.com/office/drawing/2014/main" val="3130484145"/>
                    </a:ext>
                  </a:extLst>
                </a:gridCol>
                <a:gridCol w="163845">
                  <a:extLst>
                    <a:ext uri="{9D8B030D-6E8A-4147-A177-3AD203B41FA5}">
                      <a16:colId xmlns:a16="http://schemas.microsoft.com/office/drawing/2014/main" val="2080158110"/>
                    </a:ext>
                  </a:extLst>
                </a:gridCol>
                <a:gridCol w="163845">
                  <a:extLst>
                    <a:ext uri="{9D8B030D-6E8A-4147-A177-3AD203B41FA5}">
                      <a16:colId xmlns:a16="http://schemas.microsoft.com/office/drawing/2014/main" val="3902184688"/>
                    </a:ext>
                  </a:extLst>
                </a:gridCol>
                <a:gridCol w="157662">
                  <a:extLst>
                    <a:ext uri="{9D8B030D-6E8A-4147-A177-3AD203B41FA5}">
                      <a16:colId xmlns:a16="http://schemas.microsoft.com/office/drawing/2014/main" val="2833417740"/>
                    </a:ext>
                  </a:extLst>
                </a:gridCol>
                <a:gridCol w="163845">
                  <a:extLst>
                    <a:ext uri="{9D8B030D-6E8A-4147-A177-3AD203B41FA5}">
                      <a16:colId xmlns:a16="http://schemas.microsoft.com/office/drawing/2014/main" val="1728498887"/>
                    </a:ext>
                  </a:extLst>
                </a:gridCol>
                <a:gridCol w="163845">
                  <a:extLst>
                    <a:ext uri="{9D8B030D-6E8A-4147-A177-3AD203B41FA5}">
                      <a16:colId xmlns:a16="http://schemas.microsoft.com/office/drawing/2014/main" val="2173664705"/>
                    </a:ext>
                  </a:extLst>
                </a:gridCol>
                <a:gridCol w="163845">
                  <a:extLst>
                    <a:ext uri="{9D8B030D-6E8A-4147-A177-3AD203B41FA5}">
                      <a16:colId xmlns:a16="http://schemas.microsoft.com/office/drawing/2014/main" val="915782388"/>
                    </a:ext>
                  </a:extLst>
                </a:gridCol>
                <a:gridCol w="157662">
                  <a:extLst>
                    <a:ext uri="{9D8B030D-6E8A-4147-A177-3AD203B41FA5}">
                      <a16:colId xmlns:a16="http://schemas.microsoft.com/office/drawing/2014/main" val="913765187"/>
                    </a:ext>
                  </a:extLst>
                </a:gridCol>
                <a:gridCol w="163845">
                  <a:extLst>
                    <a:ext uri="{9D8B030D-6E8A-4147-A177-3AD203B41FA5}">
                      <a16:colId xmlns:a16="http://schemas.microsoft.com/office/drawing/2014/main" val="1051444394"/>
                    </a:ext>
                  </a:extLst>
                </a:gridCol>
                <a:gridCol w="163845">
                  <a:extLst>
                    <a:ext uri="{9D8B030D-6E8A-4147-A177-3AD203B41FA5}">
                      <a16:colId xmlns:a16="http://schemas.microsoft.com/office/drawing/2014/main" val="3072784121"/>
                    </a:ext>
                  </a:extLst>
                </a:gridCol>
                <a:gridCol w="163845">
                  <a:extLst>
                    <a:ext uri="{9D8B030D-6E8A-4147-A177-3AD203B41FA5}">
                      <a16:colId xmlns:a16="http://schemas.microsoft.com/office/drawing/2014/main" val="115566426"/>
                    </a:ext>
                  </a:extLst>
                </a:gridCol>
                <a:gridCol w="157662">
                  <a:extLst>
                    <a:ext uri="{9D8B030D-6E8A-4147-A177-3AD203B41FA5}">
                      <a16:colId xmlns:a16="http://schemas.microsoft.com/office/drawing/2014/main" val="3035660942"/>
                    </a:ext>
                  </a:extLst>
                </a:gridCol>
                <a:gridCol w="163845">
                  <a:extLst>
                    <a:ext uri="{9D8B030D-6E8A-4147-A177-3AD203B41FA5}">
                      <a16:colId xmlns:a16="http://schemas.microsoft.com/office/drawing/2014/main" val="679047338"/>
                    </a:ext>
                  </a:extLst>
                </a:gridCol>
                <a:gridCol w="163845">
                  <a:extLst>
                    <a:ext uri="{9D8B030D-6E8A-4147-A177-3AD203B41FA5}">
                      <a16:colId xmlns:a16="http://schemas.microsoft.com/office/drawing/2014/main" val="1827560810"/>
                    </a:ext>
                  </a:extLst>
                </a:gridCol>
                <a:gridCol w="163845">
                  <a:extLst>
                    <a:ext uri="{9D8B030D-6E8A-4147-A177-3AD203B41FA5}">
                      <a16:colId xmlns:a16="http://schemas.microsoft.com/office/drawing/2014/main" val="785447322"/>
                    </a:ext>
                  </a:extLst>
                </a:gridCol>
                <a:gridCol w="157662">
                  <a:extLst>
                    <a:ext uri="{9D8B030D-6E8A-4147-A177-3AD203B41FA5}">
                      <a16:colId xmlns:a16="http://schemas.microsoft.com/office/drawing/2014/main" val="908877482"/>
                    </a:ext>
                  </a:extLst>
                </a:gridCol>
                <a:gridCol w="163845">
                  <a:extLst>
                    <a:ext uri="{9D8B030D-6E8A-4147-A177-3AD203B41FA5}">
                      <a16:colId xmlns:a16="http://schemas.microsoft.com/office/drawing/2014/main" val="909810964"/>
                    </a:ext>
                  </a:extLst>
                </a:gridCol>
                <a:gridCol w="163845">
                  <a:extLst>
                    <a:ext uri="{9D8B030D-6E8A-4147-A177-3AD203B41FA5}">
                      <a16:colId xmlns:a16="http://schemas.microsoft.com/office/drawing/2014/main" val="3027514496"/>
                    </a:ext>
                  </a:extLst>
                </a:gridCol>
                <a:gridCol w="163845">
                  <a:extLst>
                    <a:ext uri="{9D8B030D-6E8A-4147-A177-3AD203B41FA5}">
                      <a16:colId xmlns:a16="http://schemas.microsoft.com/office/drawing/2014/main" val="1203263608"/>
                    </a:ext>
                  </a:extLst>
                </a:gridCol>
                <a:gridCol w="157662">
                  <a:extLst>
                    <a:ext uri="{9D8B030D-6E8A-4147-A177-3AD203B41FA5}">
                      <a16:colId xmlns:a16="http://schemas.microsoft.com/office/drawing/2014/main" val="2199891775"/>
                    </a:ext>
                  </a:extLst>
                </a:gridCol>
                <a:gridCol w="163845">
                  <a:extLst>
                    <a:ext uri="{9D8B030D-6E8A-4147-A177-3AD203B41FA5}">
                      <a16:colId xmlns:a16="http://schemas.microsoft.com/office/drawing/2014/main" val="828611964"/>
                    </a:ext>
                  </a:extLst>
                </a:gridCol>
                <a:gridCol w="189195">
                  <a:extLst>
                    <a:ext uri="{9D8B030D-6E8A-4147-A177-3AD203B41FA5}">
                      <a16:colId xmlns:a16="http://schemas.microsoft.com/office/drawing/2014/main" val="2438699809"/>
                    </a:ext>
                  </a:extLst>
                </a:gridCol>
                <a:gridCol w="189195">
                  <a:extLst>
                    <a:ext uri="{9D8B030D-6E8A-4147-A177-3AD203B41FA5}">
                      <a16:colId xmlns:a16="http://schemas.microsoft.com/office/drawing/2014/main" val="4150592635"/>
                    </a:ext>
                  </a:extLst>
                </a:gridCol>
                <a:gridCol w="181776">
                  <a:extLst>
                    <a:ext uri="{9D8B030D-6E8A-4147-A177-3AD203B41FA5}">
                      <a16:colId xmlns:a16="http://schemas.microsoft.com/office/drawing/2014/main" val="3424400902"/>
                    </a:ext>
                  </a:extLst>
                </a:gridCol>
                <a:gridCol w="189195">
                  <a:extLst>
                    <a:ext uri="{9D8B030D-6E8A-4147-A177-3AD203B41FA5}">
                      <a16:colId xmlns:a16="http://schemas.microsoft.com/office/drawing/2014/main" val="3056148692"/>
                    </a:ext>
                  </a:extLst>
                </a:gridCol>
                <a:gridCol w="189195">
                  <a:extLst>
                    <a:ext uri="{9D8B030D-6E8A-4147-A177-3AD203B41FA5}">
                      <a16:colId xmlns:a16="http://schemas.microsoft.com/office/drawing/2014/main" val="315413755"/>
                    </a:ext>
                  </a:extLst>
                </a:gridCol>
                <a:gridCol w="163845">
                  <a:extLst>
                    <a:ext uri="{9D8B030D-6E8A-4147-A177-3AD203B41FA5}">
                      <a16:colId xmlns:a16="http://schemas.microsoft.com/office/drawing/2014/main" val="3125907192"/>
                    </a:ext>
                  </a:extLst>
                </a:gridCol>
                <a:gridCol w="157662">
                  <a:extLst>
                    <a:ext uri="{9D8B030D-6E8A-4147-A177-3AD203B41FA5}">
                      <a16:colId xmlns:a16="http://schemas.microsoft.com/office/drawing/2014/main" val="2000628835"/>
                    </a:ext>
                  </a:extLst>
                </a:gridCol>
                <a:gridCol w="163845">
                  <a:extLst>
                    <a:ext uri="{9D8B030D-6E8A-4147-A177-3AD203B41FA5}">
                      <a16:colId xmlns:a16="http://schemas.microsoft.com/office/drawing/2014/main" val="2684726761"/>
                    </a:ext>
                  </a:extLst>
                </a:gridCol>
                <a:gridCol w="183012">
                  <a:extLst>
                    <a:ext uri="{9D8B030D-6E8A-4147-A177-3AD203B41FA5}">
                      <a16:colId xmlns:a16="http://schemas.microsoft.com/office/drawing/2014/main" val="4060021420"/>
                    </a:ext>
                  </a:extLst>
                </a:gridCol>
                <a:gridCol w="183012">
                  <a:extLst>
                    <a:ext uri="{9D8B030D-6E8A-4147-A177-3AD203B41FA5}">
                      <a16:colId xmlns:a16="http://schemas.microsoft.com/office/drawing/2014/main" val="1657977484"/>
                    </a:ext>
                  </a:extLst>
                </a:gridCol>
                <a:gridCol w="175592">
                  <a:extLst>
                    <a:ext uri="{9D8B030D-6E8A-4147-A177-3AD203B41FA5}">
                      <a16:colId xmlns:a16="http://schemas.microsoft.com/office/drawing/2014/main" val="3251435089"/>
                    </a:ext>
                  </a:extLst>
                </a:gridCol>
                <a:gridCol w="182393">
                  <a:extLst>
                    <a:ext uri="{9D8B030D-6E8A-4147-A177-3AD203B41FA5}">
                      <a16:colId xmlns:a16="http://schemas.microsoft.com/office/drawing/2014/main" val="671049609"/>
                    </a:ext>
                  </a:extLst>
                </a:gridCol>
                <a:gridCol w="182393">
                  <a:extLst>
                    <a:ext uri="{9D8B030D-6E8A-4147-A177-3AD203B41FA5}">
                      <a16:colId xmlns:a16="http://schemas.microsoft.com/office/drawing/2014/main" val="1005741485"/>
                    </a:ext>
                  </a:extLst>
                </a:gridCol>
                <a:gridCol w="182393">
                  <a:extLst>
                    <a:ext uri="{9D8B030D-6E8A-4147-A177-3AD203B41FA5}">
                      <a16:colId xmlns:a16="http://schemas.microsoft.com/office/drawing/2014/main" val="846638978"/>
                    </a:ext>
                  </a:extLst>
                </a:gridCol>
                <a:gridCol w="182393">
                  <a:extLst>
                    <a:ext uri="{9D8B030D-6E8A-4147-A177-3AD203B41FA5}">
                      <a16:colId xmlns:a16="http://schemas.microsoft.com/office/drawing/2014/main" val="1731448249"/>
                    </a:ext>
                  </a:extLst>
                </a:gridCol>
                <a:gridCol w="182393">
                  <a:extLst>
                    <a:ext uri="{9D8B030D-6E8A-4147-A177-3AD203B41FA5}">
                      <a16:colId xmlns:a16="http://schemas.microsoft.com/office/drawing/2014/main" val="1857216209"/>
                    </a:ext>
                  </a:extLst>
                </a:gridCol>
                <a:gridCol w="69314">
                  <a:extLst>
                    <a:ext uri="{9D8B030D-6E8A-4147-A177-3AD203B41FA5}">
                      <a16:colId xmlns:a16="http://schemas.microsoft.com/office/drawing/2014/main" val="3655598781"/>
                    </a:ext>
                  </a:extLst>
                </a:gridCol>
                <a:gridCol w="69314">
                  <a:extLst>
                    <a:ext uri="{9D8B030D-6E8A-4147-A177-3AD203B41FA5}">
                      <a16:colId xmlns:a16="http://schemas.microsoft.com/office/drawing/2014/main" val="3028871363"/>
                    </a:ext>
                  </a:extLst>
                </a:gridCol>
                <a:gridCol w="69314">
                  <a:extLst>
                    <a:ext uri="{9D8B030D-6E8A-4147-A177-3AD203B41FA5}">
                      <a16:colId xmlns:a16="http://schemas.microsoft.com/office/drawing/2014/main" val="4101505053"/>
                    </a:ext>
                  </a:extLst>
                </a:gridCol>
              </a:tblGrid>
              <a:tr h="361350">
                <a:tc rowSpan="3">
                  <a:txBody>
                    <a:bodyPr/>
                    <a:lstStyle/>
                    <a:p>
                      <a:pPr indent="-635" algn="l" fontAlgn="auto"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ACTIVIDADES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indent="-1270" algn="l"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¿Qué haremos para dar 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indent="-1270" algn="l"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cumplimiento a cada acción propuesta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36"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-635" algn="just" fontAlgn="auto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428497"/>
                  </a:ext>
                </a:extLst>
              </a:tr>
              <a:tr h="331238">
                <a:tc vMerge="1">
                  <a:txBody>
                    <a:bodyPr/>
                    <a:lstStyle/>
                    <a:p>
                      <a:pPr indent="-1270" algn="l">
                        <a:spcAft>
                          <a:spcPts val="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Marzo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Abril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Mayo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Junio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Julio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Agosto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Sept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Octubre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Nov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Diciembre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432651"/>
                  </a:ext>
                </a:extLst>
              </a:tr>
              <a:tr h="21078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14919"/>
                  </a:ext>
                </a:extLst>
              </a:tr>
              <a:tr h="303634">
                <a:tc gridSpan="37">
                  <a:txBody>
                    <a:bodyPr/>
                    <a:lstStyle/>
                    <a:p>
                      <a:pPr marL="0" lvl="0" indent="0" algn="l" fontAlgn="auto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ACCIÓN N° 1 : 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indent="-635" algn="just" fontAlgn="auto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36398"/>
                  </a:ext>
                </a:extLst>
              </a:tr>
              <a:tr h="292342"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074163"/>
                  </a:ext>
                </a:extLst>
              </a:tr>
              <a:tr h="292342"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334099"/>
                  </a:ext>
                </a:extLst>
              </a:tr>
              <a:tr h="260348"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639841"/>
                  </a:ext>
                </a:extLst>
              </a:tr>
              <a:tr h="260348"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321634"/>
                  </a:ext>
                </a:extLst>
              </a:tr>
              <a:tr h="260348"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635" algn="ctr" fontAlgn="auto">
                        <a:spcAft>
                          <a:spcPts val="0"/>
                        </a:spcAft>
                      </a:pPr>
                      <a:r>
                        <a:rPr lang="es-C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4" marR="43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47285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71B69855-19B3-4D3E-80ED-21EA70010851}"/>
              </a:ext>
            </a:extLst>
          </p:cNvPr>
          <p:cNvSpPr txBox="1"/>
          <p:nvPr/>
        </p:nvSpPr>
        <p:spPr>
          <a:xfrm>
            <a:off x="310694" y="4686300"/>
            <a:ext cx="7361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Repetir este formato las veces que sea necesario, por cada acción</a:t>
            </a:r>
          </a:p>
        </p:txBody>
      </p:sp>
    </p:spTree>
    <p:extLst>
      <p:ext uri="{BB962C8B-B14F-4D97-AF65-F5344CB8AC3E}">
        <p14:creationId xmlns:p14="http://schemas.microsoft.com/office/powerpoint/2010/main" val="403562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C5B9DF8-F6BE-43FD-A54F-B5B22EA4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2" y="1267064"/>
            <a:ext cx="5485613" cy="535200"/>
          </a:xfrm>
        </p:spPr>
        <p:txBody>
          <a:bodyPr>
            <a:normAutofit fontScale="90000"/>
          </a:bodyPr>
          <a:lstStyle/>
          <a:p>
            <a:r>
              <a:rPr lang="es-CL" dirty="0"/>
              <a:t>PROGRAMA DE LA IMECH 2022 - 2023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0B55AE4-55C2-4E50-96D2-F29EE99EF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PROGRAMA IMPUESTO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7F16D48-E06B-43F9-82DF-6D5ED65F031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CL" dirty="0"/>
              <a:t>PROGRAMACION PROPUESTA</a:t>
            </a:r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14187195-05EA-488E-80A8-55B351863A5C}"/>
              </a:ext>
            </a:extLst>
          </p:cNvPr>
          <p:cNvSpPr/>
          <p:nvPr/>
        </p:nvSpPr>
        <p:spPr>
          <a:xfrm>
            <a:off x="1494472" y="2503622"/>
            <a:ext cx="1477328" cy="155974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FCE48DC9-3042-435C-A18B-2BE5C1942A76}"/>
              </a:ext>
            </a:extLst>
          </p:cNvPr>
          <p:cNvSpPr/>
          <p:nvPr/>
        </p:nvSpPr>
        <p:spPr>
          <a:xfrm rot="10800000">
            <a:off x="5995035" y="2503621"/>
            <a:ext cx="1400175" cy="1559743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0CDB2FD-561B-4DA3-B5DA-56AED50873AA}"/>
              </a:ext>
            </a:extLst>
          </p:cNvPr>
          <p:cNvSpPr txBox="1"/>
          <p:nvPr/>
        </p:nvSpPr>
        <p:spPr>
          <a:xfrm>
            <a:off x="1494473" y="4212931"/>
            <a:ext cx="1591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IGLESIA LOCAL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393731-40DF-426D-A92F-AB512E2DB06D}"/>
              </a:ext>
            </a:extLst>
          </p:cNvPr>
          <p:cNvSpPr txBox="1"/>
          <p:nvPr/>
        </p:nvSpPr>
        <p:spPr>
          <a:xfrm>
            <a:off x="6000852" y="4257223"/>
            <a:ext cx="2406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IGLESIA LOCAL</a:t>
            </a:r>
          </a:p>
        </p:txBody>
      </p:sp>
      <p:sp>
        <p:nvSpPr>
          <p:cNvPr id="2" name="Flecha: a la derecha con bandas 1">
            <a:extLst>
              <a:ext uri="{FF2B5EF4-FFF2-40B4-BE49-F238E27FC236}">
                <a16:creationId xmlns:a16="http://schemas.microsoft.com/office/drawing/2014/main" id="{AD60916D-3F80-46E9-AA07-15595A7F8979}"/>
              </a:ext>
            </a:extLst>
          </p:cNvPr>
          <p:cNvSpPr/>
          <p:nvPr/>
        </p:nvSpPr>
        <p:spPr>
          <a:xfrm>
            <a:off x="3514726" y="3209425"/>
            <a:ext cx="1237129" cy="307777"/>
          </a:xfrm>
          <a:prstGeom prst="strip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3772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0615D-2483-4A15-9BC3-1D3BB77B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Lema: </a:t>
            </a:r>
            <a:r>
              <a:rPr lang="es-ES" i="1" dirty="0"/>
              <a:t>“COMPROMETIDOS CON LA ESPERANZA DE UN NUEVO MUNDO”</a:t>
            </a:r>
            <a:br>
              <a:rPr lang="es-ES" i="1" dirty="0"/>
            </a:br>
            <a:br>
              <a:rPr lang="es-ES" i="1" dirty="0"/>
            </a:br>
            <a:r>
              <a:rPr lang="es-ES" b="0" i="1" dirty="0"/>
              <a:t>Fundamentación bíblica: </a:t>
            </a:r>
            <a:br>
              <a:rPr lang="es-ES" i="1" dirty="0"/>
            </a:br>
            <a:r>
              <a:rPr lang="es-E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su misericordia y mediante la resurrección de Jesucristo nos ha hecho nacer de nuevo a una esperanza viva… </a:t>
            </a:r>
            <a:endParaRPr lang="es-CL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20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3297500" y="1165742"/>
            <a:ext cx="2540100" cy="2540100"/>
          </a:xfrm>
          <a:prstGeom prst="donut">
            <a:avLst>
              <a:gd name="adj" fmla="val 16067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14"/>
          <p:cNvGrpSpPr/>
          <p:nvPr/>
        </p:nvGrpSpPr>
        <p:grpSpPr>
          <a:xfrm>
            <a:off x="971147" y="2031159"/>
            <a:ext cx="2219696" cy="669600"/>
            <a:chOff x="1234273" y="1774375"/>
            <a:chExt cx="2219696" cy="669600"/>
          </a:xfrm>
        </p:grpSpPr>
        <p:cxnSp>
          <p:nvCxnSpPr>
            <p:cNvPr id="94" name="Google Shape;94;p14"/>
            <p:cNvCxnSpPr/>
            <p:nvPr/>
          </p:nvCxnSpPr>
          <p:spPr>
            <a:xfrm>
              <a:off x="3020469" y="1914988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65F0AD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95" name="Google Shape;95;p14"/>
            <p:cNvSpPr txBox="1"/>
            <p:nvPr/>
          </p:nvSpPr>
          <p:spPr>
            <a:xfrm>
              <a:off x="1234273" y="1774375"/>
              <a:ext cx="1786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 dirty="0">
                  <a:solidFill>
                    <a:srgbClr val="00B050"/>
                  </a:solidFill>
                  <a:latin typeface="Roboto"/>
                  <a:ea typeface="Roboto"/>
                  <a:cs typeface="Roboto"/>
                  <a:sym typeface="Roboto"/>
                </a:rPr>
                <a:t>Economía </a:t>
              </a:r>
              <a:endParaRPr sz="18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9" name="Google Shape;99;p14"/>
          <p:cNvGrpSpPr/>
          <p:nvPr/>
        </p:nvGrpSpPr>
        <p:grpSpPr>
          <a:xfrm>
            <a:off x="3808226" y="3535140"/>
            <a:ext cx="1495200" cy="1143796"/>
            <a:chOff x="3808226" y="3535140"/>
            <a:chExt cx="1495200" cy="1143796"/>
          </a:xfrm>
        </p:grpSpPr>
        <p:cxnSp>
          <p:nvCxnSpPr>
            <p:cNvPr id="100" name="Google Shape;100;p14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w="19050" cap="flat" cmpd="sng">
              <a:solidFill>
                <a:srgbClr val="0E945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01" name="Google Shape;101;p14"/>
            <p:cNvSpPr txBox="1"/>
            <p:nvPr/>
          </p:nvSpPr>
          <p:spPr>
            <a:xfrm>
              <a:off x="3808226" y="4009336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Migración</a:t>
              </a:r>
              <a:r>
                <a:rPr lang="es-ES" sz="1100" b="1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1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2" name="Google Shape;102;p14"/>
          <p:cNvSpPr txBox="1"/>
          <p:nvPr/>
        </p:nvSpPr>
        <p:spPr>
          <a:xfrm>
            <a:off x="3845784" y="20564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latin typeface="Roboto"/>
                <a:ea typeface="Roboto"/>
                <a:cs typeface="Roboto"/>
                <a:sym typeface="Roboto"/>
              </a:rPr>
              <a:t>DESAFÍOS EXTERNOS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latin typeface="Roboto"/>
                <a:ea typeface="Roboto"/>
                <a:cs typeface="Roboto"/>
                <a:sym typeface="Roboto"/>
              </a:rPr>
              <a:t> IMECH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4"/>
          <p:cNvSpPr/>
          <p:nvPr/>
        </p:nvSpPr>
        <p:spPr>
          <a:xfrm rot="1800047">
            <a:off x="3219843" y="1086434"/>
            <a:ext cx="2690936" cy="2690936"/>
          </a:xfrm>
          <a:prstGeom prst="blockArc">
            <a:avLst>
              <a:gd name="adj1" fmla="val 14414370"/>
              <a:gd name="adj2" fmla="val 694"/>
              <a:gd name="adj3" fmla="val 9562"/>
            </a:avLst>
          </a:prstGeom>
          <a:solidFill>
            <a:srgbClr val="08563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"/>
          <p:cNvSpPr/>
          <p:nvPr/>
        </p:nvSpPr>
        <p:spPr>
          <a:xfrm rot="-1800047" flipH="1">
            <a:off x="3221956" y="1086434"/>
            <a:ext cx="2690936" cy="2690936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rgbClr val="65F0AD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4"/>
          <p:cNvSpPr/>
          <p:nvPr/>
        </p:nvSpPr>
        <p:spPr>
          <a:xfrm rot="-8100000">
            <a:off x="4382715" y="1027393"/>
            <a:ext cx="363170" cy="363170"/>
          </a:xfrm>
          <a:prstGeom prst="rtTriangle">
            <a:avLst/>
          </a:prstGeom>
          <a:solidFill>
            <a:srgbClr val="65F0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"/>
          <p:cNvSpPr/>
          <p:nvPr/>
        </p:nvSpPr>
        <p:spPr>
          <a:xfrm rot="-9000757" flipH="1">
            <a:off x="3220953" y="1084808"/>
            <a:ext cx="2690226" cy="2690226"/>
          </a:xfrm>
          <a:prstGeom prst="blockArc">
            <a:avLst>
              <a:gd name="adj1" fmla="val 14316164"/>
              <a:gd name="adj2" fmla="val 21502663"/>
              <a:gd name="adj3" fmla="val 9415"/>
            </a:avLst>
          </a:prstGeom>
          <a:solidFill>
            <a:srgbClr val="0E9453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"/>
          <p:cNvSpPr/>
          <p:nvPr/>
        </p:nvSpPr>
        <p:spPr>
          <a:xfrm rot="-1027861">
            <a:off x="5485874" y="2849832"/>
            <a:ext cx="312672" cy="312672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4"/>
          <p:cNvSpPr/>
          <p:nvPr/>
        </p:nvSpPr>
        <p:spPr>
          <a:xfrm rot="6359841">
            <a:off x="3315801" y="2847762"/>
            <a:ext cx="363580" cy="363580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4"/>
          <p:cNvGrpSpPr/>
          <p:nvPr/>
        </p:nvGrpSpPr>
        <p:grpSpPr>
          <a:xfrm>
            <a:off x="1066800" y="3036249"/>
            <a:ext cx="2591819" cy="669600"/>
            <a:chOff x="1158650" y="1315124"/>
            <a:chExt cx="2591819" cy="669600"/>
          </a:xfrm>
        </p:grpSpPr>
        <p:cxnSp>
          <p:nvCxnSpPr>
            <p:cNvPr id="110" name="Google Shape;110;p14"/>
            <p:cNvCxnSpPr/>
            <p:nvPr/>
          </p:nvCxnSpPr>
          <p:spPr>
            <a:xfrm rot="10800000" flipH="1">
              <a:off x="3178969" y="1585500"/>
              <a:ext cx="571500" cy="52800"/>
            </a:xfrm>
            <a:prstGeom prst="straightConnector1">
              <a:avLst/>
            </a:prstGeom>
            <a:noFill/>
            <a:ln w="19050" cap="flat" cmpd="sng">
              <a:solidFill>
                <a:srgbClr val="65F0AD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11" name="Google Shape;111;p14"/>
            <p:cNvSpPr txBox="1"/>
            <p:nvPr/>
          </p:nvSpPr>
          <p:spPr>
            <a:xfrm>
              <a:off x="1158650" y="1315124"/>
              <a:ext cx="2017386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 dirty="0">
                  <a:solidFill>
                    <a:srgbClr val="00B050"/>
                  </a:solidFill>
                  <a:latin typeface="Roboto"/>
                  <a:ea typeface="Roboto"/>
                  <a:cs typeface="Roboto"/>
                  <a:sym typeface="Roboto"/>
                </a:rPr>
                <a:t>Inclusión </a:t>
              </a:r>
              <a:endParaRPr sz="18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2" name="Google Shape;112;p14"/>
          <p:cNvGrpSpPr/>
          <p:nvPr/>
        </p:nvGrpSpPr>
        <p:grpSpPr>
          <a:xfrm>
            <a:off x="1234275" y="796200"/>
            <a:ext cx="2746800" cy="457140"/>
            <a:chOff x="2109219" y="-13125"/>
            <a:chExt cx="2746800" cy="1299801"/>
          </a:xfrm>
        </p:grpSpPr>
        <p:cxnSp>
          <p:nvCxnSpPr>
            <p:cNvPr id="113" name="Google Shape;113;p14"/>
            <p:cNvCxnSpPr/>
            <p:nvPr/>
          </p:nvCxnSpPr>
          <p:spPr>
            <a:xfrm>
              <a:off x="4422519" y="1034376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65F0AD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14" name="Google Shape;114;p14"/>
            <p:cNvSpPr txBox="1"/>
            <p:nvPr/>
          </p:nvSpPr>
          <p:spPr>
            <a:xfrm>
              <a:off x="2109219" y="-13125"/>
              <a:ext cx="23133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 dirty="0">
                  <a:solidFill>
                    <a:srgbClr val="38761D"/>
                  </a:solidFill>
                  <a:latin typeface="Roboto"/>
                  <a:ea typeface="Roboto"/>
                  <a:cs typeface="Roboto"/>
                  <a:sym typeface="Roboto"/>
                </a:rPr>
                <a:t>Pandemia</a:t>
              </a:r>
              <a:r>
                <a:rPr lang="es-ES" sz="1200" b="1" dirty="0">
                  <a:solidFill>
                    <a:srgbClr val="38761D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200" b="1" dirty="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16" name="Google Shape;116;p14"/>
          <p:cNvCxnSpPr>
            <a:cxnSpLocks/>
          </p:cNvCxnSpPr>
          <p:nvPr/>
        </p:nvCxnSpPr>
        <p:spPr>
          <a:xfrm flipH="1" flipV="1">
            <a:off x="5771076" y="2724986"/>
            <a:ext cx="500098" cy="143700"/>
          </a:xfrm>
          <a:prstGeom prst="straightConnector1">
            <a:avLst/>
          </a:prstGeom>
          <a:noFill/>
          <a:ln w="19050" cap="flat" cmpd="sng">
            <a:solidFill>
              <a:srgbClr val="085631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17" name="Google Shape;117;p14"/>
          <p:cNvSpPr txBox="1"/>
          <p:nvPr/>
        </p:nvSpPr>
        <p:spPr>
          <a:xfrm>
            <a:off x="5663973" y="3772238"/>
            <a:ext cx="2399843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Crisis medio ambiental </a:t>
            </a:r>
            <a:endParaRPr sz="18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8" name="Google Shape;118;p14"/>
          <p:cNvCxnSpPr/>
          <p:nvPr/>
        </p:nvCxnSpPr>
        <p:spPr>
          <a:xfrm rot="10800000">
            <a:off x="5392475" y="3496025"/>
            <a:ext cx="271500" cy="193200"/>
          </a:xfrm>
          <a:prstGeom prst="straightConnector1">
            <a:avLst/>
          </a:prstGeom>
          <a:noFill/>
          <a:ln w="19050" cap="flat" cmpd="sng">
            <a:solidFill>
              <a:srgbClr val="085631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19" name="Google Shape;119;p14"/>
          <p:cNvSpPr txBox="1"/>
          <p:nvPr/>
        </p:nvSpPr>
        <p:spPr>
          <a:xfrm>
            <a:off x="6167900" y="1665024"/>
            <a:ext cx="19742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Era tecnológica </a:t>
            </a:r>
            <a:r>
              <a:rPr lang="es-ES" sz="800" b="1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8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0" name="Google Shape;120;p14"/>
          <p:cNvCxnSpPr/>
          <p:nvPr/>
        </p:nvCxnSpPr>
        <p:spPr>
          <a:xfrm rot="10800000">
            <a:off x="5602000" y="1849711"/>
            <a:ext cx="500100" cy="143700"/>
          </a:xfrm>
          <a:prstGeom prst="straightConnector1">
            <a:avLst/>
          </a:prstGeom>
          <a:noFill/>
          <a:ln w="19050" cap="flat" cmpd="sng">
            <a:solidFill>
              <a:srgbClr val="085631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31" name="Google Shape;119;p14">
            <a:extLst>
              <a:ext uri="{FF2B5EF4-FFF2-40B4-BE49-F238E27FC236}">
                <a16:creationId xmlns:a16="http://schemas.microsoft.com/office/drawing/2014/main" id="{3CF4253D-F085-4112-8477-3F0E0FBEA660}"/>
              </a:ext>
            </a:extLst>
          </p:cNvPr>
          <p:cNvSpPr txBox="1"/>
          <p:nvPr/>
        </p:nvSpPr>
        <p:spPr>
          <a:xfrm>
            <a:off x="6473741" y="2796836"/>
            <a:ext cx="19742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Violencia</a:t>
            </a:r>
            <a:r>
              <a:rPr lang="es-ES" sz="800" b="1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8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A0643F0-44D4-4553-9636-52EFB51B81C6}"/>
              </a:ext>
            </a:extLst>
          </p:cNvPr>
          <p:cNvSpPr txBox="1"/>
          <p:nvPr/>
        </p:nvSpPr>
        <p:spPr>
          <a:xfrm>
            <a:off x="6167900" y="420585"/>
            <a:ext cx="15298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</a:t>
            </a:r>
            <a:r>
              <a:rPr lang="es-CL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/>
          <p:nvPr/>
        </p:nvSpPr>
        <p:spPr>
          <a:xfrm>
            <a:off x="3297500" y="1165742"/>
            <a:ext cx="2540100" cy="2540100"/>
          </a:xfrm>
          <a:prstGeom prst="donut">
            <a:avLst>
              <a:gd name="adj" fmla="val 16067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15"/>
          <p:cNvGrpSpPr/>
          <p:nvPr/>
        </p:nvGrpSpPr>
        <p:grpSpPr>
          <a:xfrm>
            <a:off x="5329423" y="768826"/>
            <a:ext cx="3247310" cy="680379"/>
            <a:chOff x="5214050" y="851693"/>
            <a:chExt cx="1795295" cy="680379"/>
          </a:xfrm>
        </p:grpSpPr>
        <p:cxnSp>
          <p:nvCxnSpPr>
            <p:cNvPr id="127" name="Google Shape;127;p15"/>
            <p:cNvCxnSpPr/>
            <p:nvPr/>
          </p:nvCxnSpPr>
          <p:spPr>
            <a:xfrm flipH="1">
              <a:off x="5214050" y="1153772"/>
              <a:ext cx="273000" cy="378300"/>
            </a:xfrm>
            <a:prstGeom prst="straightConnector1">
              <a:avLst/>
            </a:prstGeom>
            <a:noFill/>
            <a:ln w="19050" cap="flat" cmpd="sng">
              <a:solidFill>
                <a:srgbClr val="55156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28" name="Google Shape;128;p15"/>
            <p:cNvSpPr txBox="1"/>
            <p:nvPr/>
          </p:nvSpPr>
          <p:spPr>
            <a:xfrm>
              <a:off x="5514145" y="851693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 dirty="0">
                  <a:solidFill>
                    <a:srgbClr val="741B47"/>
                  </a:solidFill>
                  <a:latin typeface="Roboto"/>
                  <a:ea typeface="Roboto"/>
                  <a:cs typeface="Roboto"/>
                  <a:sym typeface="Roboto"/>
                </a:rPr>
                <a:t>REFLEXIÓN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 dirty="0">
                  <a:solidFill>
                    <a:srgbClr val="741B47"/>
                  </a:solidFill>
                  <a:latin typeface="Roboto"/>
                  <a:ea typeface="Roboto"/>
                  <a:cs typeface="Roboto"/>
                  <a:sym typeface="Roboto"/>
                </a:rPr>
                <a:t> BIBLÍCO – TEOLÓGICA </a:t>
              </a:r>
              <a:endParaRPr sz="1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9" name="Google Shape;129;p15"/>
          <p:cNvGrpSpPr/>
          <p:nvPr/>
        </p:nvGrpSpPr>
        <p:grpSpPr>
          <a:xfrm>
            <a:off x="952501" y="851693"/>
            <a:ext cx="2955460" cy="680379"/>
            <a:chOff x="952501" y="851693"/>
            <a:chExt cx="2955460" cy="680379"/>
          </a:xfrm>
        </p:grpSpPr>
        <p:cxnSp>
          <p:nvCxnSpPr>
            <p:cNvPr id="130" name="Google Shape;130;p15"/>
            <p:cNvCxnSpPr/>
            <p:nvPr/>
          </p:nvCxnSpPr>
          <p:spPr>
            <a:xfrm>
              <a:off x="3634961" y="1153772"/>
              <a:ext cx="273000" cy="378300"/>
            </a:xfrm>
            <a:prstGeom prst="straightConnector1">
              <a:avLst/>
            </a:prstGeom>
            <a:noFill/>
            <a:ln w="19050" cap="flat" cmpd="sng">
              <a:solidFill>
                <a:srgbClr val="D686E4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31" name="Google Shape;131;p15"/>
            <p:cNvSpPr txBox="1"/>
            <p:nvPr/>
          </p:nvSpPr>
          <p:spPr>
            <a:xfrm>
              <a:off x="952501" y="851693"/>
              <a:ext cx="2644952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 dirty="0">
                  <a:solidFill>
                    <a:srgbClr val="741B47"/>
                  </a:solidFill>
                  <a:latin typeface="Roboto"/>
                  <a:ea typeface="Roboto"/>
                  <a:cs typeface="Roboto"/>
                  <a:sym typeface="Roboto"/>
                </a:rPr>
                <a:t>DISCIPULADO</a:t>
              </a:r>
              <a:r>
                <a:rPr lang="es-ES" sz="1100" b="1" dirty="0">
                  <a:solidFill>
                    <a:srgbClr val="741B4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1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" name="Google Shape;132;p15"/>
          <p:cNvGrpSpPr/>
          <p:nvPr/>
        </p:nvGrpSpPr>
        <p:grpSpPr>
          <a:xfrm>
            <a:off x="5625475" y="2729311"/>
            <a:ext cx="2480300" cy="669600"/>
            <a:chOff x="5625475" y="2729311"/>
            <a:chExt cx="2480300" cy="669600"/>
          </a:xfrm>
        </p:grpSpPr>
        <p:cxnSp>
          <p:nvCxnSpPr>
            <p:cNvPr id="133" name="Google Shape;133;p15"/>
            <p:cNvCxnSpPr/>
            <p:nvPr/>
          </p:nvCxnSpPr>
          <p:spPr>
            <a:xfrm rot="10800000">
              <a:off x="5625475" y="2771675"/>
              <a:ext cx="442200" cy="153300"/>
            </a:xfrm>
            <a:prstGeom prst="straightConnector1">
              <a:avLst/>
            </a:prstGeom>
            <a:noFill/>
            <a:ln w="19050" cap="flat" cmpd="sng">
              <a:solidFill>
                <a:srgbClr val="9225A5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34" name="Google Shape;134;p15"/>
            <p:cNvSpPr txBox="1"/>
            <p:nvPr/>
          </p:nvSpPr>
          <p:spPr>
            <a:xfrm>
              <a:off x="6158775" y="2729311"/>
              <a:ext cx="19470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 dirty="0">
                  <a:latin typeface="Roboto"/>
                  <a:ea typeface="Roboto"/>
                  <a:cs typeface="Roboto"/>
                  <a:sym typeface="Roboto"/>
                </a:rPr>
                <a:t>VOZ PROFÉTICA </a:t>
              </a:r>
              <a:endParaRPr sz="1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5" name="Google Shape;135;p15"/>
          <p:cNvGrpSpPr/>
          <p:nvPr/>
        </p:nvGrpSpPr>
        <p:grpSpPr>
          <a:xfrm>
            <a:off x="943574" y="2571667"/>
            <a:ext cx="2566101" cy="669600"/>
            <a:chOff x="943574" y="2571667"/>
            <a:chExt cx="2566101" cy="669600"/>
          </a:xfrm>
        </p:grpSpPr>
        <p:cxnSp>
          <p:nvCxnSpPr>
            <p:cNvPr id="136" name="Google Shape;136;p15"/>
            <p:cNvCxnSpPr/>
            <p:nvPr/>
          </p:nvCxnSpPr>
          <p:spPr>
            <a:xfrm rot="10800000" flipH="1">
              <a:off x="3059375" y="2771675"/>
              <a:ext cx="450300" cy="145200"/>
            </a:xfrm>
            <a:prstGeom prst="straightConnector1">
              <a:avLst/>
            </a:prstGeom>
            <a:noFill/>
            <a:ln w="19050" cap="flat" cmpd="sng">
              <a:solidFill>
                <a:srgbClr val="9225A5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37" name="Google Shape;137;p15"/>
            <p:cNvSpPr txBox="1"/>
            <p:nvPr/>
          </p:nvSpPr>
          <p:spPr>
            <a:xfrm>
              <a:off x="943574" y="2571667"/>
              <a:ext cx="2106116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800" b="1" dirty="0">
                  <a:solidFill>
                    <a:srgbClr val="741B47"/>
                  </a:solidFill>
                  <a:latin typeface="Roboto"/>
                  <a:ea typeface="Roboto"/>
                  <a:cs typeface="Roboto"/>
                  <a:sym typeface="Roboto"/>
                </a:rPr>
                <a:t>IDENTIDAD METODISTA </a:t>
              </a:r>
              <a:endParaRPr b="1" dirty="0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8" name="Google Shape;138;p15"/>
          <p:cNvGrpSpPr/>
          <p:nvPr/>
        </p:nvGrpSpPr>
        <p:grpSpPr>
          <a:xfrm>
            <a:off x="2849880" y="3541000"/>
            <a:ext cx="2913445" cy="1137925"/>
            <a:chOff x="2849880" y="3541000"/>
            <a:chExt cx="2913445" cy="1137925"/>
          </a:xfrm>
        </p:grpSpPr>
        <p:cxnSp>
          <p:nvCxnSpPr>
            <p:cNvPr id="139" name="Google Shape;139;p15"/>
            <p:cNvCxnSpPr/>
            <p:nvPr/>
          </p:nvCxnSpPr>
          <p:spPr>
            <a:xfrm rot="10800000">
              <a:off x="4563402" y="3541000"/>
              <a:ext cx="0" cy="489600"/>
            </a:xfrm>
            <a:prstGeom prst="straightConnector1">
              <a:avLst/>
            </a:prstGeom>
            <a:noFill/>
            <a:ln w="19050" cap="flat" cmpd="sng">
              <a:solidFill>
                <a:srgbClr val="55156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40" name="Google Shape;140;p15"/>
            <p:cNvSpPr txBox="1"/>
            <p:nvPr/>
          </p:nvSpPr>
          <p:spPr>
            <a:xfrm>
              <a:off x="2849880" y="4009325"/>
              <a:ext cx="2913445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 dirty="0">
                  <a:solidFill>
                    <a:srgbClr val="741B47"/>
                  </a:solidFill>
                  <a:latin typeface="Roboto"/>
                  <a:ea typeface="Roboto"/>
                  <a:cs typeface="Roboto"/>
                  <a:sym typeface="Roboto"/>
                </a:rPr>
                <a:t>ACOMPAÑAMIENTO</a:t>
              </a:r>
              <a:r>
                <a:rPr lang="es-ES" sz="1100" b="1" dirty="0">
                  <a:solidFill>
                    <a:srgbClr val="741B4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1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1" name="Google Shape;141;p15"/>
          <p:cNvSpPr/>
          <p:nvPr/>
        </p:nvSpPr>
        <p:spPr>
          <a:xfrm rot="1800047">
            <a:off x="3219843" y="1086434"/>
            <a:ext cx="2690936" cy="2690936"/>
          </a:xfrm>
          <a:prstGeom prst="blockArc">
            <a:avLst>
              <a:gd name="adj1" fmla="val 14414370"/>
              <a:gd name="adj2" fmla="val 18998613"/>
              <a:gd name="adj3" fmla="val 8907"/>
            </a:avLst>
          </a:prstGeom>
          <a:solidFill>
            <a:srgbClr val="55156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/>
          <p:nvPr/>
        </p:nvSpPr>
        <p:spPr>
          <a:xfrm rot="-9000757" flipH="1">
            <a:off x="3225716" y="1084808"/>
            <a:ext cx="2690226" cy="2690226"/>
          </a:xfrm>
          <a:prstGeom prst="blockArc">
            <a:avLst>
              <a:gd name="adj1" fmla="val 20178804"/>
              <a:gd name="adj2" fmla="val 2623923"/>
              <a:gd name="adj3" fmla="val 8858"/>
            </a:avLst>
          </a:prstGeom>
          <a:solidFill>
            <a:srgbClr val="9225A5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 txBox="1"/>
          <p:nvPr/>
        </p:nvSpPr>
        <p:spPr>
          <a:xfrm>
            <a:off x="3845784" y="20564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rgbClr val="020202"/>
                </a:solidFill>
                <a:latin typeface="Roboto"/>
                <a:ea typeface="Roboto"/>
                <a:cs typeface="Roboto"/>
                <a:sym typeface="Roboto"/>
              </a:rPr>
              <a:t>DESAFÍO INTERNOS </a:t>
            </a:r>
            <a:endParaRPr sz="1200" b="1">
              <a:solidFill>
                <a:srgbClr val="02020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rgbClr val="020202"/>
                </a:solidFill>
                <a:latin typeface="Roboto"/>
                <a:ea typeface="Roboto"/>
                <a:cs typeface="Roboto"/>
                <a:sym typeface="Roboto"/>
              </a:rPr>
              <a:t>IMECH</a:t>
            </a:r>
            <a:endParaRPr sz="1200">
              <a:solidFill>
                <a:srgbClr val="020202"/>
              </a:solidFill>
            </a:endParaRPr>
          </a:p>
        </p:txBody>
      </p:sp>
      <p:sp>
        <p:nvSpPr>
          <p:cNvPr id="144" name="Google Shape;144;p15"/>
          <p:cNvSpPr/>
          <p:nvPr/>
        </p:nvSpPr>
        <p:spPr>
          <a:xfrm rot="-3781968">
            <a:off x="5556765" y="1857984"/>
            <a:ext cx="363191" cy="363191"/>
          </a:xfrm>
          <a:prstGeom prst="rtTriangle">
            <a:avLst/>
          </a:prstGeom>
          <a:solidFill>
            <a:srgbClr val="551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-1800109" flipH="1">
            <a:off x="3215030" y="1082474"/>
            <a:ext cx="2696852" cy="2696852"/>
          </a:xfrm>
          <a:prstGeom prst="blockArc">
            <a:avLst>
              <a:gd name="adj1" fmla="val 14334136"/>
              <a:gd name="adj2" fmla="val 18854681"/>
              <a:gd name="adj3" fmla="val 8846"/>
            </a:avLst>
          </a:prstGeom>
          <a:solidFill>
            <a:srgbClr val="D686E4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9000757">
            <a:off x="3207432" y="1087633"/>
            <a:ext cx="2690226" cy="2690226"/>
          </a:xfrm>
          <a:prstGeom prst="blockArc">
            <a:avLst>
              <a:gd name="adj1" fmla="val 20184517"/>
              <a:gd name="adj2" fmla="val 3007258"/>
              <a:gd name="adj3" fmla="val 9336"/>
            </a:avLst>
          </a:prstGeom>
          <a:solidFill>
            <a:srgbClr val="9225A5"/>
          </a:solidFill>
          <a:ln w="9525" cap="flat" cmpd="sng">
            <a:solidFill>
              <a:srgbClr val="9225A5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-9000757" flipH="1">
            <a:off x="3207528" y="1089158"/>
            <a:ext cx="2690226" cy="2690226"/>
          </a:xfrm>
          <a:prstGeom prst="blockArc">
            <a:avLst>
              <a:gd name="adj1" fmla="val 15738599"/>
              <a:gd name="adj2" fmla="val 20008131"/>
              <a:gd name="adj3" fmla="val 9063"/>
            </a:avLst>
          </a:prstGeom>
          <a:solidFill>
            <a:srgbClr val="55156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/>
          <p:nvPr/>
        </p:nvSpPr>
        <p:spPr>
          <a:xfrm rot="9240359">
            <a:off x="3213511" y="1857690"/>
            <a:ext cx="363469" cy="363469"/>
          </a:xfrm>
          <a:prstGeom prst="rtTriangle">
            <a:avLst/>
          </a:prstGeom>
          <a:solidFill>
            <a:srgbClr val="922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/>
          <p:nvPr/>
        </p:nvSpPr>
        <p:spPr>
          <a:xfrm rot="476150">
            <a:off x="5119958" y="3239200"/>
            <a:ext cx="362875" cy="362875"/>
          </a:xfrm>
          <a:prstGeom prst="rtTriangle">
            <a:avLst/>
          </a:prstGeom>
          <a:solidFill>
            <a:srgbClr val="922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5"/>
          <p:cNvSpPr/>
          <p:nvPr/>
        </p:nvSpPr>
        <p:spPr>
          <a:xfrm rot="4857950">
            <a:off x="3653723" y="3239151"/>
            <a:ext cx="363003" cy="363003"/>
          </a:xfrm>
          <a:prstGeom prst="rtTriangle">
            <a:avLst/>
          </a:prstGeom>
          <a:solidFill>
            <a:srgbClr val="551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 rot="-8100000">
            <a:off x="4382715" y="1027393"/>
            <a:ext cx="363170" cy="363170"/>
          </a:xfrm>
          <a:prstGeom prst="rtTriangle">
            <a:avLst/>
          </a:prstGeom>
          <a:solidFill>
            <a:srgbClr val="D686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A180E0-6326-42F0-BFB7-D2F189B4387A}"/>
              </a:ext>
            </a:extLst>
          </p:cNvPr>
          <p:cNvSpPr txBox="1"/>
          <p:nvPr/>
        </p:nvSpPr>
        <p:spPr>
          <a:xfrm>
            <a:off x="651933" y="1521293"/>
            <a:ext cx="2100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chemeClr val="accent6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TRABAJO EN EQUIPO</a:t>
            </a:r>
            <a:endParaRPr lang="es-CL" sz="1800" b="1" dirty="0">
              <a:solidFill>
                <a:schemeClr val="accent6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0BD6D1C-95F3-45A3-8AB8-F5FE5CAEC513}"/>
              </a:ext>
            </a:extLst>
          </p:cNvPr>
          <p:cNvSpPr txBox="1"/>
          <p:nvPr/>
        </p:nvSpPr>
        <p:spPr>
          <a:xfrm>
            <a:off x="5764364" y="3517728"/>
            <a:ext cx="316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accent6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DIACONÍA / KOINONIA </a:t>
            </a:r>
            <a:endParaRPr lang="es-CL" sz="1800" b="1" dirty="0">
              <a:solidFill>
                <a:schemeClr val="accent6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84F4A5D-AD7D-43DA-9027-CAECDDD6A928}"/>
              </a:ext>
            </a:extLst>
          </p:cNvPr>
          <p:cNvSpPr txBox="1"/>
          <p:nvPr/>
        </p:nvSpPr>
        <p:spPr>
          <a:xfrm>
            <a:off x="3059374" y="162959"/>
            <a:ext cx="3167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chemeClr val="accent6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RESIGNIFICAR </a:t>
            </a:r>
          </a:p>
          <a:p>
            <a:pPr algn="ctr"/>
            <a:r>
              <a:rPr lang="es-ES" sz="1800" b="1" dirty="0">
                <a:solidFill>
                  <a:schemeClr val="accent6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SER IGLESIA </a:t>
            </a:r>
            <a:endParaRPr lang="es-CL" sz="1800" b="1" dirty="0">
              <a:solidFill>
                <a:schemeClr val="accent6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32" name="Google Shape;135;p15">
            <a:extLst>
              <a:ext uri="{FF2B5EF4-FFF2-40B4-BE49-F238E27FC236}">
                <a16:creationId xmlns:a16="http://schemas.microsoft.com/office/drawing/2014/main" id="{EAAB6522-F467-4358-8B3B-0771D5EA0ACC}"/>
              </a:ext>
            </a:extLst>
          </p:cNvPr>
          <p:cNvGrpSpPr/>
          <p:nvPr/>
        </p:nvGrpSpPr>
        <p:grpSpPr>
          <a:xfrm>
            <a:off x="268315" y="3371679"/>
            <a:ext cx="3329138" cy="1033159"/>
            <a:chOff x="943574" y="2208108"/>
            <a:chExt cx="3329138" cy="1033159"/>
          </a:xfrm>
        </p:grpSpPr>
        <p:cxnSp>
          <p:nvCxnSpPr>
            <p:cNvPr id="33" name="Google Shape;136;p15">
              <a:extLst>
                <a:ext uri="{FF2B5EF4-FFF2-40B4-BE49-F238E27FC236}">
                  <a16:creationId xmlns:a16="http://schemas.microsoft.com/office/drawing/2014/main" id="{4F52D8D2-7A8C-4B2F-B45C-D37C48926D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9375" y="2208108"/>
              <a:ext cx="1213337" cy="708767"/>
            </a:xfrm>
            <a:prstGeom prst="straightConnector1">
              <a:avLst/>
            </a:prstGeom>
            <a:noFill/>
            <a:ln w="19050" cap="flat" cmpd="sng">
              <a:solidFill>
                <a:srgbClr val="9225A5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34" name="Google Shape;137;p15">
              <a:extLst>
                <a:ext uri="{FF2B5EF4-FFF2-40B4-BE49-F238E27FC236}">
                  <a16:creationId xmlns:a16="http://schemas.microsoft.com/office/drawing/2014/main" id="{FF849C21-888B-46C9-90A9-4A94B289DE8B}"/>
                </a:ext>
              </a:extLst>
            </p:cNvPr>
            <p:cNvSpPr txBox="1"/>
            <p:nvPr/>
          </p:nvSpPr>
          <p:spPr>
            <a:xfrm>
              <a:off x="943574" y="2571667"/>
              <a:ext cx="2106116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800" b="1" dirty="0">
                  <a:solidFill>
                    <a:srgbClr val="741B47"/>
                  </a:solidFill>
                  <a:latin typeface="Roboto"/>
                  <a:ea typeface="Roboto"/>
                  <a:cs typeface="Roboto"/>
                  <a:sym typeface="Roboto"/>
                </a:rPr>
                <a:t>Crecimiento integral</a:t>
              </a:r>
              <a:endParaRPr b="1" dirty="0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" name="Google Shape;135;p15">
            <a:extLst>
              <a:ext uri="{FF2B5EF4-FFF2-40B4-BE49-F238E27FC236}">
                <a16:creationId xmlns:a16="http://schemas.microsoft.com/office/drawing/2014/main" id="{1BA4DB31-479E-4553-8919-DA83D5964A3B}"/>
              </a:ext>
            </a:extLst>
          </p:cNvPr>
          <p:cNvGrpSpPr/>
          <p:nvPr/>
        </p:nvGrpSpPr>
        <p:grpSpPr>
          <a:xfrm>
            <a:off x="5008923" y="3662928"/>
            <a:ext cx="2920415" cy="923174"/>
            <a:chOff x="129275" y="2318093"/>
            <a:chExt cx="2920415" cy="923174"/>
          </a:xfrm>
        </p:grpSpPr>
        <p:cxnSp>
          <p:nvCxnSpPr>
            <p:cNvPr id="37" name="Google Shape;136;p15">
              <a:extLst>
                <a:ext uri="{FF2B5EF4-FFF2-40B4-BE49-F238E27FC236}">
                  <a16:creationId xmlns:a16="http://schemas.microsoft.com/office/drawing/2014/main" id="{2845D771-44C8-47B3-8C92-58710EB4A735}"/>
                </a:ext>
              </a:extLst>
            </p:cNvPr>
            <p:cNvCxnSpPr>
              <a:cxnSpLocks/>
            </p:cNvCxnSpPr>
            <p:nvPr/>
          </p:nvCxnSpPr>
          <p:spPr>
            <a:xfrm>
              <a:off x="129275" y="2318093"/>
              <a:ext cx="1042017" cy="627980"/>
            </a:xfrm>
            <a:prstGeom prst="straightConnector1">
              <a:avLst/>
            </a:prstGeom>
            <a:noFill/>
            <a:ln w="19050" cap="flat" cmpd="sng">
              <a:solidFill>
                <a:srgbClr val="9225A5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38" name="Google Shape;137;p15">
              <a:extLst>
                <a:ext uri="{FF2B5EF4-FFF2-40B4-BE49-F238E27FC236}">
                  <a16:creationId xmlns:a16="http://schemas.microsoft.com/office/drawing/2014/main" id="{85BDB99F-C756-4464-AF80-784B7586A7BF}"/>
                </a:ext>
              </a:extLst>
            </p:cNvPr>
            <p:cNvSpPr txBox="1"/>
            <p:nvPr/>
          </p:nvSpPr>
          <p:spPr>
            <a:xfrm>
              <a:off x="943574" y="2571667"/>
              <a:ext cx="2106116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800" b="1" dirty="0">
                  <a:solidFill>
                    <a:srgbClr val="741B47"/>
                  </a:solidFill>
                  <a:latin typeface="Roboto"/>
                  <a:ea typeface="Roboto"/>
                  <a:cs typeface="Roboto"/>
                  <a:sym typeface="Roboto"/>
                </a:rPr>
                <a:t>Niñes, Juventud, adultos mayores</a:t>
              </a:r>
              <a:endParaRPr b="1" dirty="0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7D1DA2E-E0B8-49BF-9218-11C553086B95}"/>
              </a:ext>
            </a:extLst>
          </p:cNvPr>
          <p:cNvSpPr txBox="1"/>
          <p:nvPr/>
        </p:nvSpPr>
        <p:spPr>
          <a:xfrm>
            <a:off x="687962" y="278798"/>
            <a:ext cx="1578769" cy="30964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/>
        </p:nvSpPr>
        <p:spPr>
          <a:xfrm>
            <a:off x="565442" y="601995"/>
            <a:ext cx="4429891" cy="489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VISIÓN 2022 – 2023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i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r>
              <a:rPr lang="es" i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o que queremos ser</a:t>
            </a:r>
            <a:endParaRPr sz="1200" i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SER UNA COMUNIDAD DE FE EVANGELIZADORA, DE PUERTAS ABIERTAS, INSERTA EN LA SOCIEDAD, BASADOS EN LOS PRINCIPIOS DEL REINO DE DIOS, AMANDO A DIOS, AL PRÓJIMO Y SIENDO BUENOS MAYORDOMOS DE LA CREACIÓN.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24841F-8E06-4010-BA98-9AB497661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661"/>
          <a:stretch/>
        </p:blipFill>
        <p:spPr>
          <a:xfrm>
            <a:off x="5139008" y="0"/>
            <a:ext cx="400499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IDEAS FUERZA DE LA VISIÓN IMECH  2022 - 2023</a:t>
            </a:r>
            <a:endParaRPr/>
          </a:p>
        </p:txBody>
      </p:sp>
      <p:graphicFrame>
        <p:nvGraphicFramePr>
          <p:cNvPr id="163" name="Google Shape;163;p17"/>
          <p:cNvGraphicFramePr/>
          <p:nvPr>
            <p:extLst>
              <p:ext uri="{D42A27DB-BD31-4B8C-83A1-F6EECF244321}">
                <p14:modId xmlns:p14="http://schemas.microsoft.com/office/powerpoint/2010/main" val="2578477900"/>
              </p:ext>
            </p:extLst>
          </p:nvPr>
        </p:nvGraphicFramePr>
        <p:xfrm>
          <a:off x="861060" y="1853850"/>
          <a:ext cx="7160025" cy="2724773"/>
        </p:xfrm>
        <a:graphic>
          <a:graphicData uri="http://schemas.openxmlformats.org/drawingml/2006/table">
            <a:tbl>
              <a:tblPr>
                <a:noFill/>
                <a:tableStyleId>{69A5D5AE-EA6F-4BF4-8D5E-E509F8A9036F}</a:tableStyleId>
              </a:tblPr>
              <a:tblGrid>
                <a:gridCol w="238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43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Una comunidad presente, que se comunica. 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 dirty="0"/>
                        <a:t>Una comunidad que </a:t>
                      </a:r>
                      <a:r>
                        <a:rPr lang="es-CL" b="1" dirty="0"/>
                        <a:t>recibe y da la bienvenida</a:t>
                      </a:r>
                      <a:r>
                        <a:rPr lang="es" b="1" dirty="0"/>
                        <a:t> al que lleg</a:t>
                      </a:r>
                      <a:r>
                        <a:rPr lang="es-CL" b="1" dirty="0"/>
                        <a:t>a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 dirty="0"/>
                        <a:t>Coherentes entre el hablar y el actuar.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300" b="1" dirty="0"/>
                        <a:t>Reencuentro con nuestro prójimo, </a:t>
                      </a:r>
                      <a:r>
                        <a:rPr lang="es-CL" sz="1300" b="1" dirty="0"/>
                        <a:t>compartiendo con respeto en la diversidad</a:t>
                      </a:r>
                      <a:r>
                        <a:rPr lang="es" sz="2000" b="1" dirty="0"/>
                        <a:t> </a:t>
                      </a:r>
                      <a:endParaRPr sz="2000" b="1" dirty="0"/>
                    </a:p>
                  </a:txBody>
                  <a:tcPr marL="91425" marR="91425" marT="91425" marB="91425" anchor="ctr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 dirty="0"/>
                        <a:t>Basados en las enseñanzas de Jesús, nuestro </a:t>
                      </a:r>
                      <a:r>
                        <a:rPr lang="es-CL" b="1" dirty="0"/>
                        <a:t>M</a:t>
                      </a:r>
                      <a:r>
                        <a:rPr lang="es" b="1" dirty="0"/>
                        <a:t>aestro y Salvador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 dirty="0"/>
                        <a:t>La doctrina Wesleyana enriquece nuestra experiencia de fe. 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553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0" i="1" dirty="0"/>
                        <a:t>Tensión entre el movimiento metodista y la estructura metodista</a:t>
                      </a:r>
                      <a:endParaRPr sz="1800" b="0" i="1" dirty="0"/>
                    </a:p>
                  </a:txBody>
                  <a:tcPr marL="91425" marR="91425" marT="91425" marB="91425" anchor="ctr">
                    <a:solidFill>
                      <a:srgbClr val="E6B8A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2837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/>
        </p:nvSpPr>
        <p:spPr>
          <a:xfrm>
            <a:off x="355600" y="489850"/>
            <a:ext cx="4072467" cy="446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MISIÓN 2022 – 2023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Lo que somos</a:t>
            </a:r>
            <a:endParaRPr dirty="0">
              <a:solidFill>
                <a:schemeClr val="bg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chemeClr val="bg2"/>
                </a:solidFill>
              </a:rPr>
              <a:t>La Iglesia Metodista de Chile es una comunidad de fe que vive y proclama la obra salvadora de Dios a través del Evangelio de Jesucristo, para el desarrollo integral del ser humano en su entorno y contexto.</a:t>
            </a:r>
            <a:endParaRPr sz="22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FA8D97-72B8-4805-8CAD-683C149D5D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22"/>
          <a:stretch/>
        </p:blipFill>
        <p:spPr>
          <a:xfrm>
            <a:off x="4486275" y="0"/>
            <a:ext cx="465772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IDEAS FUERZA DE LA MISIÓN IMECH 2022-2023</a:t>
            </a:r>
            <a:endParaRPr/>
          </a:p>
        </p:txBody>
      </p:sp>
      <p:graphicFrame>
        <p:nvGraphicFramePr>
          <p:cNvPr id="175" name="Google Shape;175;p19"/>
          <p:cNvGraphicFramePr/>
          <p:nvPr/>
        </p:nvGraphicFramePr>
        <p:xfrm>
          <a:off x="952500" y="2190750"/>
          <a:ext cx="7239000" cy="2072580"/>
        </p:xfrm>
        <a:graphic>
          <a:graphicData uri="http://schemas.openxmlformats.org/drawingml/2006/table">
            <a:tbl>
              <a:tblPr>
                <a:noFill/>
                <a:tableStyleId>{69A5D5AE-EA6F-4BF4-8D5E-E509F8A9036F}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Una comunidad acogedora, sanadora, en contexto y para todos y todas. 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La iglesia impacta la sociedad con su mensaje salvador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El evangelio se revitaliza en la comunidad.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La iglesia es consciente de su misión y se abre para ser bendición .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La iglesia es capaz de ver al ser humano en todas sus facetas de la vida. 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b="1"/>
                        <a:t>La iglesia se asume en un ahora como tiempo histórico y en un lugar que le da contexto.  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918</Words>
  <Application>Microsoft Office PowerPoint</Application>
  <PresentationFormat>Presentación en pantalla (16:9)</PresentationFormat>
  <Paragraphs>343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Roboto</vt:lpstr>
      <vt:lpstr>Raleway</vt:lpstr>
      <vt:lpstr>Lato</vt:lpstr>
      <vt:lpstr>Times New Roman</vt:lpstr>
      <vt:lpstr>Calibri</vt:lpstr>
      <vt:lpstr>Arial</vt:lpstr>
      <vt:lpstr>Streamline</vt:lpstr>
      <vt:lpstr>PLANIFICACIÓN ESTRATÉGICA IMECH 2022 - 2023</vt:lpstr>
      <vt:lpstr>PROGRAMA DE LA IMECH 2022 - 2023</vt:lpstr>
      <vt:lpstr>Lema: “COMPROMETIDOS CON LA ESPERANZA DE UN NUEVO MUNDO”  Fundamentación bíblica:  Por su misericordia y mediante la resurrección de Jesucristo nos ha hecho nacer de nuevo a una esperanza viva… </vt:lpstr>
      <vt:lpstr>Presentación de PowerPoint</vt:lpstr>
      <vt:lpstr>Presentación de PowerPoint</vt:lpstr>
      <vt:lpstr>Presentación de PowerPoint</vt:lpstr>
      <vt:lpstr>IDEAS FUERZA DE LA VISIÓN IMECH  2022 - 2023</vt:lpstr>
      <vt:lpstr>Presentación de PowerPoint</vt:lpstr>
      <vt:lpstr>IDEAS FUERZA DE LA MISIÓN IMECH 2022-2023</vt:lpstr>
      <vt:lpstr>OBJETIVOS ESTRATÉGICOS POR ÁREA DE GESTIÓN </vt:lpstr>
      <vt:lpstr> PLAN DE TRABAJO POR ÁREAS DE GESTIÓN  (DISTRITAL /LOCAL/FEDERACIONES/ MINISTERIOS) </vt:lpstr>
      <vt:lpstr>CARTA GANTT POR AREA DE GESTIÓN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ESTRATÉGICA   IMECH  2022 - 2023</dc:title>
  <dc:creator>Virginia Cartes</dc:creator>
  <cp:lastModifiedBy>Virginia Cartes</cp:lastModifiedBy>
  <cp:revision>15</cp:revision>
  <dcterms:modified xsi:type="dcterms:W3CDTF">2022-01-31T19:47:55Z</dcterms:modified>
</cp:coreProperties>
</file>