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5" d="100"/>
          <a:sy n="75"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A5275B69-22DD-419D-8448-E8700483F0FC}" type="datetimeFigureOut">
              <a:rPr lang="pt-BR" smtClean="0"/>
              <a:t>20/04/2019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415497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5275B69-22DD-419D-8448-E8700483F0FC}" type="datetimeFigureOut">
              <a:rPr lang="pt-BR" smtClean="0"/>
              <a:t>20/04/2019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2695427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5275B69-22DD-419D-8448-E8700483F0FC}" type="datetimeFigureOut">
              <a:rPr lang="pt-BR" smtClean="0"/>
              <a:t>20/04/2019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4068609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Pr>
        <a:solidFill>
          <a:schemeClr val="tx2"/>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5275B69-22DD-419D-8448-E8700483F0FC}" type="datetimeFigureOut">
              <a:rPr lang="pt-BR" smtClean="0"/>
              <a:t>20/04/2019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67C632-5EA6-4306-A734-4AD8B34F448C}" type="slidenum">
              <a:rPr lang="pt-BR" smtClean="0"/>
              <a:t>‹nº›</a:t>
            </a:fld>
            <a:endParaRPr lang="pt-BR"/>
          </a:p>
        </p:txBody>
      </p:sp>
      <p:pic>
        <p:nvPicPr>
          <p:cNvPr id="8" name="Image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39920" y="0"/>
            <a:ext cx="2552080" cy="1358900"/>
          </a:xfrm>
          <a:prstGeom prst="rect">
            <a:avLst/>
          </a:prstGeom>
        </p:spPr>
      </p:pic>
    </p:spTree>
    <p:extLst>
      <p:ext uri="{BB962C8B-B14F-4D97-AF65-F5344CB8AC3E}">
        <p14:creationId xmlns:p14="http://schemas.microsoft.com/office/powerpoint/2010/main" val="34245593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A5275B69-22DD-419D-8448-E8700483F0FC}" type="datetimeFigureOut">
              <a:rPr lang="pt-BR" smtClean="0"/>
              <a:t>20/04/2019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246024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A5275B69-22DD-419D-8448-E8700483F0FC}" type="datetimeFigureOut">
              <a:rPr lang="pt-BR" smtClean="0"/>
              <a:t>20/04/2019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213545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A5275B69-22DD-419D-8448-E8700483F0FC}" type="datetimeFigureOut">
              <a:rPr lang="pt-BR" smtClean="0"/>
              <a:t>20/04/2019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279394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5275B69-22DD-419D-8448-E8700483F0FC}" type="datetimeFigureOut">
              <a:rPr lang="pt-BR" smtClean="0"/>
              <a:t>20/04/2019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717408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5275B69-22DD-419D-8448-E8700483F0FC}" type="datetimeFigureOut">
              <a:rPr lang="pt-BR" smtClean="0"/>
              <a:t>20/04/2019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109614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A5275B69-22DD-419D-8448-E8700483F0FC}" type="datetimeFigureOut">
              <a:rPr lang="pt-BR" smtClean="0"/>
              <a:t>20/04/2019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2374485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A5275B69-22DD-419D-8448-E8700483F0FC}" type="datetimeFigureOut">
              <a:rPr lang="pt-BR" smtClean="0"/>
              <a:t>20/04/2019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D67C632-5EA6-4306-A734-4AD8B34F448C}" type="slidenum">
              <a:rPr lang="pt-BR" smtClean="0"/>
              <a:t>‹nº›</a:t>
            </a:fld>
            <a:endParaRPr lang="pt-BR"/>
          </a:p>
        </p:txBody>
      </p:sp>
    </p:spTree>
    <p:extLst>
      <p:ext uri="{BB962C8B-B14F-4D97-AF65-F5344CB8AC3E}">
        <p14:creationId xmlns:p14="http://schemas.microsoft.com/office/powerpoint/2010/main" val="2707005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275B69-22DD-419D-8448-E8700483F0FC}" type="datetimeFigureOut">
              <a:rPr lang="pt-BR" smtClean="0"/>
              <a:t>20/04/2019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67C632-5EA6-4306-A734-4AD8B34F448C}" type="slidenum">
              <a:rPr lang="pt-BR" smtClean="0"/>
              <a:t>‹nº›</a:t>
            </a:fld>
            <a:endParaRPr lang="pt-BR"/>
          </a:p>
        </p:txBody>
      </p:sp>
    </p:spTree>
    <p:extLst>
      <p:ext uri="{BB962C8B-B14F-4D97-AF65-F5344CB8AC3E}">
        <p14:creationId xmlns:p14="http://schemas.microsoft.com/office/powerpoint/2010/main" val="101938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pt-BR"/>
          </a:p>
        </p:txBody>
      </p:sp>
      <p:sp>
        <p:nvSpPr>
          <p:cNvPr id="3" name="Subtítulo 2"/>
          <p:cNvSpPr>
            <a:spLocks noGrp="1"/>
          </p:cNvSpPr>
          <p:nvPr>
            <p:ph type="subTitle" idx="1"/>
          </p:nvPr>
        </p:nvSpPr>
        <p:spPr/>
        <p:txBody>
          <a:bodyPr/>
          <a:lstStyle/>
          <a:p>
            <a:endParaRPr lang="pt-B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ítulo 1"/>
          <p:cNvSpPr txBox="1">
            <a:spLocks/>
          </p:cNvSpPr>
          <p:nvPr/>
        </p:nvSpPr>
        <p:spPr>
          <a:xfrm>
            <a:off x="5004048" y="1916833"/>
            <a:ext cx="6048672" cy="559212"/>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pt-BR" altLang="pt-BR" smtClean="0">
                <a:solidFill>
                  <a:schemeClr val="bg1"/>
                </a:solidFill>
                <a:effectLst>
                  <a:outerShdw blurRad="38100" dist="38100" dir="2700000" algn="tl">
                    <a:srgbClr val="C0C0C0"/>
                  </a:outerShdw>
                </a:effectLst>
              </a:rPr>
              <a:t/>
            </a:r>
            <a:br>
              <a:rPr lang="pt-BR" altLang="pt-BR" smtClean="0">
                <a:solidFill>
                  <a:schemeClr val="bg1"/>
                </a:solidFill>
                <a:effectLst>
                  <a:outerShdw blurRad="38100" dist="38100" dir="2700000" algn="tl">
                    <a:srgbClr val="C0C0C0"/>
                  </a:outerShdw>
                </a:effectLst>
              </a:rPr>
            </a:br>
            <a:r>
              <a:rPr lang="pt-BR" smtClean="0">
                <a:solidFill>
                  <a:schemeClr val="bg1"/>
                </a:solidFill>
                <a:effectLst>
                  <a:outerShdw blurRad="38100" dist="38100" dir="2700000" algn="tl">
                    <a:srgbClr val="000000"/>
                  </a:outerShdw>
                </a:effectLst>
                <a:latin typeface="Arial" charset="0"/>
              </a:rPr>
              <a:t/>
            </a:r>
            <a:br>
              <a:rPr lang="pt-BR" smtClean="0">
                <a:solidFill>
                  <a:schemeClr val="bg1"/>
                </a:solidFill>
                <a:effectLst>
                  <a:outerShdw blurRad="38100" dist="38100" dir="2700000" algn="tl">
                    <a:srgbClr val="000000"/>
                  </a:outerShdw>
                </a:effectLst>
                <a:latin typeface="Arial" charset="0"/>
              </a:rPr>
            </a:br>
            <a:endParaRPr lang="pt-BR" dirty="0"/>
          </a:p>
        </p:txBody>
      </p:sp>
      <p:sp>
        <p:nvSpPr>
          <p:cNvPr id="6" name="Retângulo 5"/>
          <p:cNvSpPr/>
          <p:nvPr/>
        </p:nvSpPr>
        <p:spPr>
          <a:xfrm>
            <a:off x="6985000" y="308038"/>
            <a:ext cx="4876800" cy="3081293"/>
          </a:xfrm>
          <a:prstGeom prst="rect">
            <a:avLst/>
          </a:prstGeom>
        </p:spPr>
        <p:txBody>
          <a:bodyPr wrap="square">
            <a:spAutoFit/>
          </a:bodyPr>
          <a:lstStyle/>
          <a:p>
            <a:pPr algn="ctr">
              <a:lnSpc>
                <a:spcPct val="107000"/>
              </a:lnSpc>
              <a:spcAft>
                <a:spcPts val="800"/>
              </a:spcAft>
            </a:pPr>
            <a:r>
              <a:rPr lang="pt-BR" sz="3600" b="1" dirty="0" err="1">
                <a:latin typeface="Calibri" panose="020F0502020204030204" pitchFamily="34" charset="0"/>
                <a:ea typeface="Calibri" panose="020F0502020204030204" pitchFamily="34" charset="0"/>
                <a:cs typeface="Times New Roman" panose="02020603050405020304" pitchFamily="18" charset="0"/>
              </a:rPr>
              <a:t>Las</a:t>
            </a:r>
            <a:r>
              <a:rPr lang="pt-BR" sz="3600" b="1" dirty="0">
                <a:latin typeface="Calibri" panose="020F0502020204030204" pitchFamily="34" charset="0"/>
                <a:ea typeface="Calibri" panose="020F0502020204030204" pitchFamily="34" charset="0"/>
                <a:cs typeface="Times New Roman" panose="02020603050405020304" pitchFamily="18" charset="0"/>
              </a:rPr>
              <a:t> dimensiones de </a:t>
            </a:r>
            <a:r>
              <a:rPr lang="pt-BR" sz="3600" b="1" dirty="0" err="1">
                <a:latin typeface="Calibri" panose="020F0502020204030204" pitchFamily="34" charset="0"/>
                <a:ea typeface="Calibri" panose="020F0502020204030204" pitchFamily="34" charset="0"/>
                <a:cs typeface="Times New Roman" panose="02020603050405020304" pitchFamily="18" charset="0"/>
              </a:rPr>
              <a:t>la</a:t>
            </a:r>
            <a:r>
              <a:rPr lang="pt-BR" sz="3600" b="1" dirty="0">
                <a:latin typeface="Calibri" panose="020F0502020204030204" pitchFamily="34" charset="0"/>
                <a:ea typeface="Calibri" panose="020F0502020204030204" pitchFamily="34" charset="0"/>
                <a:cs typeface="Times New Roman" panose="02020603050405020304" pitchFamily="18" charset="0"/>
              </a:rPr>
              <a:t> </a:t>
            </a:r>
            <a:r>
              <a:rPr lang="pt-BR" sz="3600" b="1" dirty="0" err="1">
                <a:latin typeface="Calibri" panose="020F0502020204030204" pitchFamily="34" charset="0"/>
                <a:ea typeface="Calibri" panose="020F0502020204030204" pitchFamily="34" charset="0"/>
                <a:cs typeface="Times New Roman" panose="02020603050405020304" pitchFamily="18" charset="0"/>
              </a:rPr>
              <a:t>misión</a:t>
            </a:r>
            <a:r>
              <a:rPr lang="pt-BR" sz="3600" b="1" dirty="0">
                <a:latin typeface="Calibri" panose="020F0502020204030204" pitchFamily="34" charset="0"/>
                <a:ea typeface="Calibri" panose="020F0502020204030204" pitchFamily="34" charset="0"/>
                <a:cs typeface="Times New Roman" panose="02020603050405020304" pitchFamily="18" charset="0"/>
              </a:rPr>
              <a:t> y de </a:t>
            </a:r>
            <a:r>
              <a:rPr lang="pt-BR" sz="3600" b="1" dirty="0" err="1">
                <a:latin typeface="Calibri" panose="020F0502020204030204" pitchFamily="34" charset="0"/>
                <a:ea typeface="Calibri" panose="020F0502020204030204" pitchFamily="34" charset="0"/>
                <a:cs typeface="Times New Roman" panose="02020603050405020304" pitchFamily="18" charset="0"/>
              </a:rPr>
              <a:t>la</a:t>
            </a:r>
            <a:r>
              <a:rPr lang="pt-BR" sz="3600" b="1" dirty="0">
                <a:latin typeface="Calibri" panose="020F0502020204030204" pitchFamily="34" charset="0"/>
                <a:ea typeface="Calibri" panose="020F0502020204030204" pitchFamily="34" charset="0"/>
                <a:cs typeface="Times New Roman" panose="02020603050405020304" pitchFamily="18" charset="0"/>
              </a:rPr>
              <a:t> </a:t>
            </a:r>
            <a:r>
              <a:rPr lang="pt-BR" sz="3600" b="1" dirty="0" err="1">
                <a:latin typeface="Calibri" panose="020F0502020204030204" pitchFamily="34" charset="0"/>
                <a:ea typeface="Calibri" panose="020F0502020204030204" pitchFamily="34" charset="0"/>
                <a:cs typeface="Times New Roman" panose="02020603050405020304" pitchFamily="18" charset="0"/>
              </a:rPr>
              <a:t>evangelización</a:t>
            </a:r>
            <a:r>
              <a:rPr lang="pt-BR" sz="3600" b="1" dirty="0">
                <a:latin typeface="Calibri" panose="020F0502020204030204" pitchFamily="34" charset="0"/>
                <a:ea typeface="Calibri" panose="020F0502020204030204" pitchFamily="34" charset="0"/>
                <a:cs typeface="Times New Roman" panose="02020603050405020304" pitchFamily="18" charset="0"/>
              </a:rPr>
              <a:t>:</a:t>
            </a:r>
            <a:endParaRPr lang="pt-BR" sz="32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r>
              <a:rPr lang="pt-BR" sz="3600" b="1" dirty="0">
                <a:latin typeface="Calibri" panose="020F0502020204030204" pitchFamily="34" charset="0"/>
                <a:ea typeface="Calibri" panose="020F0502020204030204" pitchFamily="34" charset="0"/>
                <a:cs typeface="Times New Roman" panose="02020603050405020304" pitchFamily="18" charset="0"/>
              </a:rPr>
              <a:t>- </a:t>
            </a:r>
            <a:r>
              <a:rPr lang="pt-BR" sz="3600" b="1" dirty="0" err="1">
                <a:latin typeface="Calibri" panose="020F0502020204030204" pitchFamily="34" charset="0"/>
                <a:ea typeface="Calibri" panose="020F0502020204030204" pitchFamily="34" charset="0"/>
                <a:cs typeface="Times New Roman" panose="02020603050405020304" pitchFamily="18" charset="0"/>
              </a:rPr>
              <a:t>Revelación</a:t>
            </a:r>
            <a:r>
              <a:rPr lang="pt-BR" sz="3600" b="1" dirty="0">
                <a:latin typeface="Calibri" panose="020F0502020204030204" pitchFamily="34" charset="0"/>
                <a:ea typeface="Calibri" panose="020F0502020204030204" pitchFamily="34" charset="0"/>
                <a:cs typeface="Times New Roman" panose="02020603050405020304" pitchFamily="18" charset="0"/>
              </a:rPr>
              <a:t>, </a:t>
            </a:r>
            <a:r>
              <a:rPr lang="pt-BR" sz="3600" b="1" dirty="0" err="1">
                <a:latin typeface="Calibri" panose="020F0502020204030204" pitchFamily="34" charset="0"/>
                <a:ea typeface="Calibri" panose="020F0502020204030204" pitchFamily="34" charset="0"/>
                <a:cs typeface="Times New Roman" panose="02020603050405020304" pitchFamily="18" charset="0"/>
              </a:rPr>
              <a:t>Palabra</a:t>
            </a:r>
            <a:r>
              <a:rPr lang="pt-BR" sz="3600" b="1" dirty="0">
                <a:latin typeface="Calibri" panose="020F0502020204030204" pitchFamily="34" charset="0"/>
                <a:ea typeface="Calibri" panose="020F0502020204030204" pitchFamily="34" charset="0"/>
                <a:cs typeface="Times New Roman" panose="02020603050405020304" pitchFamily="18" charset="0"/>
              </a:rPr>
              <a:t> de </a:t>
            </a:r>
            <a:r>
              <a:rPr lang="pt-BR" sz="3600" b="1" dirty="0" err="1">
                <a:latin typeface="Calibri" panose="020F0502020204030204" pitchFamily="34" charset="0"/>
                <a:ea typeface="Calibri" panose="020F0502020204030204" pitchFamily="34" charset="0"/>
                <a:cs typeface="Times New Roman" panose="02020603050405020304" pitchFamily="18" charset="0"/>
              </a:rPr>
              <a:t>Dios</a:t>
            </a:r>
            <a:r>
              <a:rPr lang="pt-BR" sz="3600" b="1" dirty="0">
                <a:latin typeface="Calibri" panose="020F0502020204030204" pitchFamily="34" charset="0"/>
                <a:ea typeface="Calibri" panose="020F0502020204030204" pitchFamily="34" charset="0"/>
                <a:cs typeface="Times New Roman" panose="02020603050405020304" pitchFamily="18" charset="0"/>
              </a:rPr>
              <a:t>, </a:t>
            </a:r>
            <a:r>
              <a:rPr lang="pt-BR" sz="3600" b="1" dirty="0" err="1">
                <a:latin typeface="Calibri" panose="020F0502020204030204" pitchFamily="34" charset="0"/>
                <a:ea typeface="Calibri" panose="020F0502020204030204" pitchFamily="34" charset="0"/>
                <a:cs typeface="Times New Roman" panose="02020603050405020304" pitchFamily="18" charset="0"/>
              </a:rPr>
              <a:t>Iglesia</a:t>
            </a:r>
            <a:endParaRPr lang="pt-BR" sz="3600" b="1" dirty="0"/>
          </a:p>
        </p:txBody>
      </p:sp>
    </p:spTree>
    <p:extLst>
      <p:ext uri="{BB962C8B-B14F-4D97-AF65-F5344CB8AC3E}">
        <p14:creationId xmlns:p14="http://schemas.microsoft.com/office/powerpoint/2010/main" val="736707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a:xfrm>
            <a:off x="508000" y="1825625"/>
            <a:ext cx="11214100" cy="4351338"/>
          </a:xfrm>
        </p:spPr>
        <p:txBody>
          <a:bodyPr>
            <a:noAutofit/>
          </a:bodyPr>
          <a:lstStyle/>
          <a:p>
            <a:r>
              <a:rPr lang="es-ES" sz="3600" dirty="0">
                <a:solidFill>
                  <a:schemeClr val="bg1"/>
                </a:solidFill>
              </a:rPr>
              <a:t>“Señor”-dijo la mujer “me parece que tú eres profeta. Nuestros padres adoraron en este monte, y vosotros decís que en Jerusalén es el lugar donde se debe adorar</a:t>
            </a:r>
            <a:r>
              <a:rPr lang="es-ES" sz="3600" dirty="0" smtClean="0">
                <a:solidFill>
                  <a:schemeClr val="bg1"/>
                </a:solidFill>
              </a:rPr>
              <a:t>.”</a:t>
            </a:r>
          </a:p>
          <a:p>
            <a:r>
              <a:rPr lang="es-ES" sz="3600" dirty="0">
                <a:solidFill>
                  <a:schemeClr val="bg1"/>
                </a:solidFill>
              </a:rPr>
              <a:t>“Jesús le dijo: Mujer créeme, que la hora viene cuando ni en este monte ni en Jerusalén adoraréis al Padre. Vosotros adoráis lo que no sabéis; nosotros adoramos lo que sabemos; porque la salvación viene de los judíos. Mas la hora viene y hora es, cuando los verdaderos adoradores adorarán al Padre en espíritu y en verdad”.</a:t>
            </a:r>
            <a:endParaRPr lang="pt-BR" sz="3600" dirty="0">
              <a:solidFill>
                <a:schemeClr val="bg1"/>
              </a:solidFill>
            </a:endParaRPr>
          </a:p>
        </p:txBody>
      </p:sp>
    </p:spTree>
    <p:extLst>
      <p:ext uri="{BB962C8B-B14F-4D97-AF65-F5344CB8AC3E}">
        <p14:creationId xmlns:p14="http://schemas.microsoft.com/office/powerpoint/2010/main" val="195793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a:xfrm>
            <a:off x="596900" y="1825625"/>
            <a:ext cx="11201400" cy="4351338"/>
          </a:xfrm>
        </p:spPr>
        <p:txBody>
          <a:bodyPr>
            <a:noAutofit/>
          </a:bodyPr>
          <a:lstStyle/>
          <a:p>
            <a:r>
              <a:rPr lang="es-ES" sz="4000" dirty="0">
                <a:solidFill>
                  <a:schemeClr val="bg1"/>
                </a:solidFill>
              </a:rPr>
              <a:t>Las indicaciones dadas precedentemente permiten ahora delinear el sentido que, a la </a:t>
            </a:r>
            <a:r>
              <a:rPr lang="es-ES" sz="4000" dirty="0" smtClean="0">
                <a:solidFill>
                  <a:schemeClr val="bg1"/>
                </a:solidFill>
              </a:rPr>
              <a:t>luz de </a:t>
            </a:r>
            <a:r>
              <a:rPr lang="es-ES" sz="4000" dirty="0">
                <a:solidFill>
                  <a:schemeClr val="bg1"/>
                </a:solidFill>
              </a:rPr>
              <a:t>la Revelación, la Iglesia da a la Palabra de Dios. Es como una </a:t>
            </a:r>
            <a:r>
              <a:rPr lang="es-ES" sz="4000" u="sng" dirty="0">
                <a:solidFill>
                  <a:schemeClr val="bg1"/>
                </a:solidFill>
              </a:rPr>
              <a:t>sinfonía ejecutada </a:t>
            </a:r>
            <a:r>
              <a:rPr lang="es-ES" sz="4000" dirty="0" smtClean="0">
                <a:solidFill>
                  <a:schemeClr val="bg1"/>
                </a:solidFill>
              </a:rPr>
              <a:t>por múltiples </a:t>
            </a:r>
            <a:r>
              <a:rPr lang="es-ES" sz="4000" dirty="0">
                <a:solidFill>
                  <a:schemeClr val="bg1"/>
                </a:solidFill>
              </a:rPr>
              <a:t>instrumentos, en cuanto Dios comunica su Palabra de muchas formas y </a:t>
            </a:r>
            <a:r>
              <a:rPr lang="es-ES" sz="4000" dirty="0" smtClean="0">
                <a:solidFill>
                  <a:schemeClr val="bg1"/>
                </a:solidFill>
              </a:rPr>
              <a:t>en muchos </a:t>
            </a:r>
            <a:r>
              <a:rPr lang="es-ES" sz="4000" dirty="0">
                <a:solidFill>
                  <a:schemeClr val="bg1"/>
                </a:solidFill>
              </a:rPr>
              <a:t>modos (cf. </a:t>
            </a:r>
            <a:r>
              <a:rPr lang="es-ES" sz="4000" i="1" dirty="0" err="1">
                <a:solidFill>
                  <a:schemeClr val="bg1"/>
                </a:solidFill>
              </a:rPr>
              <a:t>Hb</a:t>
            </a:r>
            <a:r>
              <a:rPr lang="es-ES" sz="4000" i="1" dirty="0">
                <a:solidFill>
                  <a:schemeClr val="bg1"/>
                </a:solidFill>
              </a:rPr>
              <a:t> </a:t>
            </a:r>
            <a:r>
              <a:rPr lang="es-ES" sz="4000" dirty="0">
                <a:solidFill>
                  <a:schemeClr val="bg1"/>
                </a:solidFill>
              </a:rPr>
              <a:t>1,1) en una larga historia y con diversidad de anunciadores, </a:t>
            </a:r>
            <a:r>
              <a:rPr lang="es-ES" sz="4000" dirty="0" smtClean="0">
                <a:solidFill>
                  <a:schemeClr val="bg1"/>
                </a:solidFill>
              </a:rPr>
              <a:t>pero donde </a:t>
            </a:r>
            <a:r>
              <a:rPr lang="es-ES" sz="4000" dirty="0">
                <a:solidFill>
                  <a:schemeClr val="bg1"/>
                </a:solidFill>
              </a:rPr>
              <a:t>aparece una jerarquía de significados y de funciones.</a:t>
            </a:r>
            <a:endParaRPr lang="pt-BR" sz="4000" dirty="0">
              <a:solidFill>
                <a:schemeClr val="bg1"/>
              </a:solidFill>
            </a:endParaRPr>
          </a:p>
        </p:txBody>
      </p:sp>
    </p:spTree>
    <p:extLst>
      <p:ext uri="{BB962C8B-B14F-4D97-AF65-F5344CB8AC3E}">
        <p14:creationId xmlns:p14="http://schemas.microsoft.com/office/powerpoint/2010/main" val="542871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Autofit/>
          </a:bodyPr>
          <a:lstStyle/>
          <a:p>
            <a:r>
              <a:rPr lang="es-ES" sz="3200" dirty="0" smtClean="0">
                <a:solidFill>
                  <a:schemeClr val="bg1"/>
                </a:solidFill>
              </a:rPr>
              <a:t>Pero la Palabra de Dios, no permanece encerrada en lo que está escrito. Si, en efecto, el acto de la Revelación se ha concluido con la muerte del último apóstol, la Palabra revelada continúa siendo anunciada y escuchada en la historia de la Iglesia, la cual se empeña en proclamarla al mundo para responder a sus expectativas. Así, la Palabra continúa su curso en la predicación viva y en tantas otras formas de servicio de evangelización, por lo cual la predicación es Palabra de Dios, comunicada por el Dios vivo a personas vivas en Jesucristo, a través de la Iglesia.</a:t>
            </a:r>
            <a:endParaRPr lang="pt-BR" sz="3200" dirty="0">
              <a:solidFill>
                <a:schemeClr val="bg1"/>
              </a:solidFill>
            </a:endParaRPr>
          </a:p>
        </p:txBody>
      </p:sp>
    </p:spTree>
    <p:extLst>
      <p:ext uri="{BB962C8B-B14F-4D97-AF65-F5344CB8AC3E}">
        <p14:creationId xmlns:p14="http://schemas.microsoft.com/office/powerpoint/2010/main" val="58977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rmAutofit/>
          </a:bodyPr>
          <a:lstStyle/>
          <a:p>
            <a:r>
              <a:rPr lang="es-ES" sz="4000" dirty="0">
                <a:solidFill>
                  <a:schemeClr val="bg1"/>
                </a:solidFill>
              </a:rPr>
              <a:t>¿Cuáles son las actitudes de los creyentes frente a la Palabra de Dios? ¿Su escucha </a:t>
            </a:r>
            <a:r>
              <a:rPr lang="es-ES" sz="4000" dirty="0" smtClean="0">
                <a:solidFill>
                  <a:schemeClr val="bg1"/>
                </a:solidFill>
              </a:rPr>
              <a:t>tiene lugar </a:t>
            </a:r>
            <a:r>
              <a:rPr lang="es-ES" sz="4000" dirty="0">
                <a:solidFill>
                  <a:schemeClr val="bg1"/>
                </a:solidFill>
              </a:rPr>
              <a:t>en un clima de fe intensa y mira a generar la fe? ¿Cuáles son las razones que llevan </a:t>
            </a:r>
            <a:r>
              <a:rPr lang="es-ES" sz="4000" dirty="0" smtClean="0">
                <a:solidFill>
                  <a:schemeClr val="bg1"/>
                </a:solidFill>
              </a:rPr>
              <a:t>a la </a:t>
            </a:r>
            <a:r>
              <a:rPr lang="es-ES" sz="4000" dirty="0">
                <a:solidFill>
                  <a:schemeClr val="bg1"/>
                </a:solidFill>
              </a:rPr>
              <a:t>lectura de la Biblia? ¿Pueden indicarse criterios de discernimiento sobre la </a:t>
            </a:r>
            <a:r>
              <a:rPr lang="es-ES" sz="4000" dirty="0" smtClean="0">
                <a:solidFill>
                  <a:schemeClr val="bg1"/>
                </a:solidFill>
              </a:rPr>
              <a:t>recepción </a:t>
            </a:r>
            <a:r>
              <a:rPr lang="pt-BR" sz="4000" dirty="0" err="1" smtClean="0">
                <a:solidFill>
                  <a:schemeClr val="bg1"/>
                </a:solidFill>
              </a:rPr>
              <a:t>creyente</a:t>
            </a:r>
            <a:r>
              <a:rPr lang="pt-BR" sz="4000" dirty="0" smtClean="0">
                <a:solidFill>
                  <a:schemeClr val="bg1"/>
                </a:solidFill>
              </a:rPr>
              <a:t> </a:t>
            </a:r>
            <a:r>
              <a:rPr lang="pt-BR" sz="4000" dirty="0">
                <a:solidFill>
                  <a:schemeClr val="bg1"/>
                </a:solidFill>
              </a:rPr>
              <a:t>de </a:t>
            </a:r>
            <a:r>
              <a:rPr lang="pt-BR" sz="4000" dirty="0" err="1">
                <a:solidFill>
                  <a:schemeClr val="bg1"/>
                </a:solidFill>
              </a:rPr>
              <a:t>la</a:t>
            </a:r>
            <a:r>
              <a:rPr lang="pt-BR" sz="4000" dirty="0">
                <a:solidFill>
                  <a:schemeClr val="bg1"/>
                </a:solidFill>
              </a:rPr>
              <a:t> </a:t>
            </a:r>
            <a:r>
              <a:rPr lang="pt-BR" sz="4000" dirty="0" err="1">
                <a:solidFill>
                  <a:schemeClr val="bg1"/>
                </a:solidFill>
              </a:rPr>
              <a:t>Palabra</a:t>
            </a:r>
            <a:r>
              <a:rPr lang="pt-BR" sz="4000" dirty="0">
                <a:solidFill>
                  <a:schemeClr val="bg1"/>
                </a:solidFill>
              </a:rPr>
              <a:t>?</a:t>
            </a:r>
          </a:p>
        </p:txBody>
      </p:sp>
    </p:spTree>
    <p:extLst>
      <p:ext uri="{BB962C8B-B14F-4D97-AF65-F5344CB8AC3E}">
        <p14:creationId xmlns:p14="http://schemas.microsoft.com/office/powerpoint/2010/main" val="8881123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rmAutofit lnSpcReduction="10000"/>
          </a:bodyPr>
          <a:lstStyle/>
          <a:p>
            <a:r>
              <a:rPr lang="es-ES" dirty="0">
                <a:solidFill>
                  <a:schemeClr val="bg1"/>
                </a:solidFill>
              </a:rPr>
              <a:t>“¿No decís vosotros: Aún faltan cuatro meses para la siega? He aquí os digo: Alzad vuestros ojos y mirad los campos, porque ya están listos para la siega. Y el que siega recibe su salario, y recoge el fruto para vida eterna, para que el que siembra goce juntamente con el que siega. Porque en esto es verdadero el dicho: Uno es el que siembra, y otro es el que siega. Yo os he enviado a segar lo que vosotros no labrasteis; otros labraron, y vosotros recogéis el fruto de sus labores</a:t>
            </a:r>
            <a:r>
              <a:rPr lang="es-ES" dirty="0" smtClean="0">
                <a:solidFill>
                  <a:schemeClr val="bg1"/>
                </a:solidFill>
              </a:rPr>
              <a:t>”.</a:t>
            </a:r>
          </a:p>
          <a:p>
            <a:r>
              <a:rPr lang="es-ES" dirty="0">
                <a:solidFill>
                  <a:schemeClr val="bg1"/>
                </a:solidFill>
              </a:rPr>
              <a:t>El significado del comentario de Jesús sobre el encuentro no era realzar la importancia de evangelizar sino más bien en prestar atención a los campos que previamente eran invisibles e impensables como apropiados para cosechar.</a:t>
            </a:r>
            <a:endParaRPr lang="pt-BR" dirty="0">
              <a:solidFill>
                <a:schemeClr val="bg1"/>
              </a:solidFill>
            </a:endParaRPr>
          </a:p>
        </p:txBody>
      </p:sp>
    </p:spTree>
    <p:extLst>
      <p:ext uri="{BB962C8B-B14F-4D97-AF65-F5344CB8AC3E}">
        <p14:creationId xmlns:p14="http://schemas.microsoft.com/office/powerpoint/2010/main" val="1510711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a:xfrm>
            <a:off x="533400" y="1787525"/>
            <a:ext cx="11125200" cy="4351338"/>
          </a:xfrm>
        </p:spPr>
        <p:txBody>
          <a:bodyPr>
            <a:noAutofit/>
          </a:bodyPr>
          <a:lstStyle/>
          <a:p>
            <a:r>
              <a:rPr lang="es-ES" sz="3200" dirty="0">
                <a:solidFill>
                  <a:schemeClr val="bg1"/>
                </a:solidFill>
              </a:rPr>
              <a:t>«</a:t>
            </a:r>
            <a:r>
              <a:rPr lang="es-ES" sz="3200" i="1" dirty="0">
                <a:solidFill>
                  <a:schemeClr val="bg1"/>
                </a:solidFill>
              </a:rPr>
              <a:t>Así será mi palabra, la que salga de mi boca, que no tornará a mí de vacío, sin que </a:t>
            </a:r>
            <a:r>
              <a:rPr lang="es-ES" sz="3200" i="1" dirty="0" smtClean="0">
                <a:solidFill>
                  <a:schemeClr val="bg1"/>
                </a:solidFill>
              </a:rPr>
              <a:t>haya realizado </a:t>
            </a:r>
            <a:r>
              <a:rPr lang="es-ES" sz="3200" i="1" dirty="0">
                <a:solidFill>
                  <a:schemeClr val="bg1"/>
                </a:solidFill>
              </a:rPr>
              <a:t>lo que me plugo y haya cumplido aquello a que la envié</a:t>
            </a:r>
            <a:r>
              <a:rPr lang="es-ES" sz="3200" dirty="0">
                <a:solidFill>
                  <a:schemeClr val="bg1"/>
                </a:solidFill>
              </a:rPr>
              <a:t>» (</a:t>
            </a:r>
            <a:r>
              <a:rPr lang="es-ES" sz="3200" i="1" dirty="0" err="1">
                <a:solidFill>
                  <a:schemeClr val="bg1"/>
                </a:solidFill>
              </a:rPr>
              <a:t>Is</a:t>
            </a:r>
            <a:r>
              <a:rPr lang="es-ES" sz="3200" i="1" dirty="0">
                <a:solidFill>
                  <a:schemeClr val="bg1"/>
                </a:solidFill>
              </a:rPr>
              <a:t> </a:t>
            </a:r>
            <a:r>
              <a:rPr lang="es-ES" sz="3200" dirty="0">
                <a:solidFill>
                  <a:schemeClr val="bg1"/>
                </a:solidFill>
              </a:rPr>
              <a:t>55,11</a:t>
            </a:r>
            <a:r>
              <a:rPr lang="es-ES" sz="3200" dirty="0" smtClean="0">
                <a:solidFill>
                  <a:schemeClr val="bg1"/>
                </a:solidFill>
              </a:rPr>
              <a:t>).</a:t>
            </a:r>
          </a:p>
          <a:p>
            <a:r>
              <a:rPr lang="es-ES" sz="3200" dirty="0">
                <a:solidFill>
                  <a:schemeClr val="bg1"/>
                </a:solidFill>
              </a:rPr>
              <a:t> “muchos de los samaritanos de aquella ciudad creyeron en él por la palabra de la mujer, que daba testimonio diciendo: me dijo todo lo que he hecho. Entonces vinieron los samaritanos a él y le rogaron que se quedase con ellos; y se quedó allí dos días. Y creyeron muchos más por la palabra de él, y decían a la mujer: Ya no creemos solamente por tu dicho, porque nosotros mismos hemos oído, y sabemos que verdaderamente éste es el Salvador del mundo, el Cristo.”(v39-42).</a:t>
            </a:r>
            <a:endParaRPr lang="pt-BR" sz="3200" dirty="0">
              <a:solidFill>
                <a:schemeClr val="bg1"/>
              </a:solidFill>
            </a:endParaRPr>
          </a:p>
        </p:txBody>
      </p:sp>
    </p:spTree>
    <p:extLst>
      <p:ext uri="{BB962C8B-B14F-4D97-AF65-F5344CB8AC3E}">
        <p14:creationId xmlns:p14="http://schemas.microsoft.com/office/powerpoint/2010/main" val="2187929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Autofit/>
          </a:bodyPr>
          <a:lstStyle/>
          <a:p>
            <a:r>
              <a:rPr lang="es-ES" sz="3600" dirty="0">
                <a:solidFill>
                  <a:schemeClr val="bg1"/>
                </a:solidFill>
              </a:rPr>
              <a:t>La comunidad cristiana, por lo tanto, se construye cada día dejándose guiar por la </a:t>
            </a:r>
            <a:r>
              <a:rPr lang="es-ES" sz="3600" dirty="0" smtClean="0">
                <a:solidFill>
                  <a:schemeClr val="bg1"/>
                </a:solidFill>
              </a:rPr>
              <a:t>Palabra de </a:t>
            </a:r>
            <a:r>
              <a:rPr lang="es-ES" sz="3600" dirty="0">
                <a:solidFill>
                  <a:schemeClr val="bg1"/>
                </a:solidFill>
              </a:rPr>
              <a:t>Dios, bajo la acción del Espíritu Santo, acogiendo el don de la iluminación, de </a:t>
            </a:r>
            <a:r>
              <a:rPr lang="es-ES" sz="3600" dirty="0" smtClean="0">
                <a:solidFill>
                  <a:schemeClr val="bg1"/>
                </a:solidFill>
              </a:rPr>
              <a:t>la conversión </a:t>
            </a:r>
            <a:r>
              <a:rPr lang="es-ES" sz="3600" dirty="0">
                <a:solidFill>
                  <a:schemeClr val="bg1"/>
                </a:solidFill>
              </a:rPr>
              <a:t>y de la consolación, que el Espíritu comunica a través de la Palabra. En efecto</a:t>
            </a:r>
            <a:r>
              <a:rPr lang="es-ES" sz="3600" dirty="0" smtClean="0">
                <a:solidFill>
                  <a:schemeClr val="bg1"/>
                </a:solidFill>
              </a:rPr>
              <a:t>, «</a:t>
            </a:r>
            <a:r>
              <a:rPr lang="es-ES" sz="3600" i="1" dirty="0">
                <a:solidFill>
                  <a:schemeClr val="bg1"/>
                </a:solidFill>
              </a:rPr>
              <a:t>todo cuanto fue escrito en el pasado, se escribió para enseñanza nuestra, para que con </a:t>
            </a:r>
            <a:r>
              <a:rPr lang="es-ES" sz="3600" i="1" dirty="0" smtClean="0">
                <a:solidFill>
                  <a:schemeClr val="bg1"/>
                </a:solidFill>
              </a:rPr>
              <a:t>la paciencia </a:t>
            </a:r>
            <a:r>
              <a:rPr lang="es-ES" sz="3600" i="1" dirty="0">
                <a:solidFill>
                  <a:schemeClr val="bg1"/>
                </a:solidFill>
              </a:rPr>
              <a:t>y el consuelo que dan las Escrituras mantengamos la esperanza</a:t>
            </a:r>
            <a:r>
              <a:rPr lang="es-ES" sz="3600" dirty="0">
                <a:solidFill>
                  <a:schemeClr val="bg1"/>
                </a:solidFill>
              </a:rPr>
              <a:t>» (</a:t>
            </a:r>
            <a:r>
              <a:rPr lang="es-ES" sz="3600" i="1" dirty="0" err="1">
                <a:solidFill>
                  <a:schemeClr val="bg1"/>
                </a:solidFill>
              </a:rPr>
              <a:t>Rm</a:t>
            </a:r>
            <a:r>
              <a:rPr lang="es-ES" sz="3600" i="1" dirty="0">
                <a:solidFill>
                  <a:schemeClr val="bg1"/>
                </a:solidFill>
              </a:rPr>
              <a:t> </a:t>
            </a:r>
            <a:r>
              <a:rPr lang="es-ES" sz="3600" dirty="0">
                <a:solidFill>
                  <a:schemeClr val="bg1"/>
                </a:solidFill>
              </a:rPr>
              <a:t>15,4).</a:t>
            </a:r>
            <a:endParaRPr lang="pt-BR" sz="3600" dirty="0">
              <a:solidFill>
                <a:schemeClr val="bg1"/>
              </a:solidFill>
            </a:endParaRPr>
          </a:p>
        </p:txBody>
      </p:sp>
    </p:spTree>
    <p:extLst>
      <p:ext uri="{BB962C8B-B14F-4D97-AF65-F5344CB8AC3E}">
        <p14:creationId xmlns:p14="http://schemas.microsoft.com/office/powerpoint/2010/main" val="4261723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Autofit/>
          </a:bodyPr>
          <a:lstStyle/>
          <a:p>
            <a:r>
              <a:rPr lang="pt-BR" sz="4000" dirty="0">
                <a:solidFill>
                  <a:schemeClr val="bg1"/>
                </a:solidFill>
              </a:rPr>
              <a:t>P</a:t>
            </a:r>
            <a:r>
              <a:rPr lang="pt-BR" sz="4000" dirty="0" smtClean="0">
                <a:solidFill>
                  <a:schemeClr val="bg1"/>
                </a:solidFill>
              </a:rPr>
              <a:t>or </a:t>
            </a:r>
            <a:r>
              <a:rPr lang="pt-BR" sz="4000" dirty="0" err="1" smtClean="0">
                <a:solidFill>
                  <a:schemeClr val="bg1"/>
                </a:solidFill>
              </a:rPr>
              <a:t>lo</a:t>
            </a:r>
            <a:r>
              <a:rPr lang="pt-BR" sz="4000" dirty="0" smtClean="0">
                <a:solidFill>
                  <a:schemeClr val="bg1"/>
                </a:solidFill>
              </a:rPr>
              <a:t> tanto: </a:t>
            </a:r>
            <a:r>
              <a:rPr lang="es-ES" sz="4000" dirty="0">
                <a:solidFill>
                  <a:schemeClr val="bg1"/>
                </a:solidFill>
              </a:rPr>
              <a:t>El pecado ha cegado a los hombres y mujeres, así que la persona que no ha sido salvada ve la vida de acuerdo con una perspectiva falsa. Pero los cristianos que han nacido de nuevo ven la vida no como una masa indefinida, confusa y sin sentido, sino como algo planeado y con propósito. Sus ojos han sido abiertos a la verdad espiritual.</a:t>
            </a:r>
            <a:endParaRPr lang="pt-BR" sz="4000" dirty="0">
              <a:solidFill>
                <a:schemeClr val="bg1"/>
              </a:solidFill>
            </a:endParaRPr>
          </a:p>
        </p:txBody>
      </p:sp>
    </p:spTree>
    <p:extLst>
      <p:ext uri="{BB962C8B-B14F-4D97-AF65-F5344CB8AC3E}">
        <p14:creationId xmlns:p14="http://schemas.microsoft.com/office/powerpoint/2010/main" val="3858628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a:xfrm>
            <a:off x="685800" y="1889125"/>
            <a:ext cx="11252200" cy="4351338"/>
          </a:xfrm>
        </p:spPr>
        <p:txBody>
          <a:bodyPr>
            <a:noAutofit/>
          </a:bodyPr>
          <a:lstStyle/>
          <a:p>
            <a:r>
              <a:rPr lang="es-ES" sz="3200" dirty="0">
                <a:solidFill>
                  <a:schemeClr val="bg1"/>
                </a:solidFill>
              </a:rPr>
              <a:t>A</a:t>
            </a:r>
            <a:r>
              <a:rPr lang="es-ES" sz="3200" dirty="0" smtClean="0">
                <a:solidFill>
                  <a:schemeClr val="bg1"/>
                </a:solidFill>
              </a:rPr>
              <a:t>sí como Jesús la iglesia debe continuar revelando la voluntad de Dios:</a:t>
            </a:r>
          </a:p>
          <a:p>
            <a:r>
              <a:rPr lang="pt-BR" sz="3200" b="1" i="1" dirty="0" err="1" smtClean="0">
                <a:solidFill>
                  <a:schemeClr val="bg1"/>
                </a:solidFill>
              </a:rPr>
              <a:t>Hombres</a:t>
            </a:r>
            <a:r>
              <a:rPr lang="pt-BR" sz="3200" b="1" i="1" dirty="0" smtClean="0">
                <a:solidFill>
                  <a:schemeClr val="bg1"/>
                </a:solidFill>
              </a:rPr>
              <a:t> y </a:t>
            </a:r>
            <a:r>
              <a:rPr lang="pt-BR" sz="3200" b="1" i="1" dirty="0" err="1" smtClean="0">
                <a:solidFill>
                  <a:schemeClr val="bg1"/>
                </a:solidFill>
              </a:rPr>
              <a:t>mujeres</a:t>
            </a:r>
            <a:r>
              <a:rPr lang="pt-BR" sz="3200" b="1" i="1" dirty="0" smtClean="0">
                <a:solidFill>
                  <a:schemeClr val="bg1"/>
                </a:solidFill>
              </a:rPr>
              <a:t> </a:t>
            </a:r>
            <a:r>
              <a:rPr lang="pt-BR" sz="3200" b="1" i="1" dirty="0" err="1">
                <a:solidFill>
                  <a:schemeClr val="bg1"/>
                </a:solidFill>
              </a:rPr>
              <a:t>fueron</a:t>
            </a:r>
            <a:r>
              <a:rPr lang="pt-BR" sz="3200" b="1" i="1" dirty="0">
                <a:solidFill>
                  <a:schemeClr val="bg1"/>
                </a:solidFill>
              </a:rPr>
              <a:t> </a:t>
            </a:r>
            <a:r>
              <a:rPr lang="pt-BR" sz="3200" b="1" i="1" dirty="0" err="1">
                <a:solidFill>
                  <a:schemeClr val="bg1"/>
                </a:solidFill>
              </a:rPr>
              <a:t>su</a:t>
            </a:r>
            <a:r>
              <a:rPr lang="pt-BR" sz="3200" b="1" i="1" dirty="0">
                <a:solidFill>
                  <a:schemeClr val="bg1"/>
                </a:solidFill>
              </a:rPr>
              <a:t> método:</a:t>
            </a:r>
          </a:p>
          <a:p>
            <a:r>
              <a:rPr lang="es-ES" sz="3200" dirty="0">
                <a:solidFill>
                  <a:schemeClr val="bg1"/>
                </a:solidFill>
              </a:rPr>
              <a:t>No se preocupó por programas con los cuales llegar a las multitudes, sino </a:t>
            </a:r>
            <a:r>
              <a:rPr lang="es-ES" sz="3200" dirty="0" smtClean="0">
                <a:solidFill>
                  <a:schemeClr val="bg1"/>
                </a:solidFill>
              </a:rPr>
              <a:t>por los hombres y mujeres </a:t>
            </a:r>
            <a:r>
              <a:rPr lang="es-ES" sz="3200" dirty="0">
                <a:solidFill>
                  <a:schemeClr val="bg1"/>
                </a:solidFill>
              </a:rPr>
              <a:t>a quien las multitudes habrían de seguir. Por extraño que </a:t>
            </a:r>
            <a:r>
              <a:rPr lang="es-ES" sz="3200" dirty="0" smtClean="0">
                <a:solidFill>
                  <a:schemeClr val="bg1"/>
                </a:solidFill>
              </a:rPr>
              <a:t>parezca Jesús </a:t>
            </a:r>
            <a:r>
              <a:rPr lang="es-ES" sz="3200" dirty="0">
                <a:solidFill>
                  <a:schemeClr val="bg1"/>
                </a:solidFill>
              </a:rPr>
              <a:t>comenzó a reunir a estos </a:t>
            </a:r>
            <a:r>
              <a:rPr lang="es-ES" sz="3200" dirty="0" smtClean="0">
                <a:solidFill>
                  <a:schemeClr val="bg1"/>
                </a:solidFill>
              </a:rPr>
              <a:t>hombres y mujeres </a:t>
            </a:r>
            <a:r>
              <a:rPr lang="es-ES" sz="3200" dirty="0">
                <a:solidFill>
                  <a:schemeClr val="bg1"/>
                </a:solidFill>
              </a:rPr>
              <a:t>aún antes de organizar una </a:t>
            </a:r>
            <a:r>
              <a:rPr lang="es-ES" sz="3200" dirty="0" smtClean="0">
                <a:solidFill>
                  <a:schemeClr val="bg1"/>
                </a:solidFill>
              </a:rPr>
              <a:t>campaña de </a:t>
            </a:r>
            <a:r>
              <a:rPr lang="es-ES" sz="3200" dirty="0">
                <a:solidFill>
                  <a:schemeClr val="bg1"/>
                </a:solidFill>
              </a:rPr>
              <a:t>evangelización o de siquiera predicar un sermón en público. Los </a:t>
            </a:r>
            <a:r>
              <a:rPr lang="es-ES" sz="3200" dirty="0" smtClean="0">
                <a:solidFill>
                  <a:schemeClr val="bg1"/>
                </a:solidFill>
              </a:rPr>
              <a:t>hombres y mujeres constituirían </a:t>
            </a:r>
            <a:r>
              <a:rPr lang="es-ES" sz="3200" dirty="0">
                <a:solidFill>
                  <a:schemeClr val="bg1"/>
                </a:solidFill>
              </a:rPr>
              <a:t>su método para ganar al mundo para Dios</a:t>
            </a:r>
            <a:endParaRPr lang="pt-BR" sz="3200" dirty="0">
              <a:solidFill>
                <a:schemeClr val="bg1"/>
              </a:solidFill>
            </a:endParaRPr>
          </a:p>
        </p:txBody>
      </p:sp>
    </p:spTree>
    <p:extLst>
      <p:ext uri="{BB962C8B-B14F-4D97-AF65-F5344CB8AC3E}">
        <p14:creationId xmlns:p14="http://schemas.microsoft.com/office/powerpoint/2010/main" val="33489878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a:xfrm>
            <a:off x="901700" y="1851025"/>
            <a:ext cx="10515600" cy="4351338"/>
          </a:xfrm>
        </p:spPr>
        <p:txBody>
          <a:bodyPr>
            <a:noAutofit/>
          </a:bodyPr>
          <a:lstStyle/>
          <a:p>
            <a:r>
              <a:rPr lang="pt-BR" sz="3600" b="1" i="1" dirty="0" err="1">
                <a:solidFill>
                  <a:schemeClr val="bg1"/>
                </a:solidFill>
              </a:rPr>
              <a:t>Hombres</a:t>
            </a:r>
            <a:r>
              <a:rPr lang="pt-BR" sz="3600" b="1" i="1" dirty="0">
                <a:solidFill>
                  <a:schemeClr val="bg1"/>
                </a:solidFill>
              </a:rPr>
              <a:t> </a:t>
            </a:r>
            <a:r>
              <a:rPr lang="pt-BR" sz="3600" b="1" i="1" dirty="0" smtClean="0">
                <a:solidFill>
                  <a:schemeClr val="bg1"/>
                </a:solidFill>
              </a:rPr>
              <a:t>y </a:t>
            </a:r>
            <a:r>
              <a:rPr lang="pt-BR" sz="3600" b="1" i="1" dirty="0" err="1" smtClean="0">
                <a:solidFill>
                  <a:schemeClr val="bg1"/>
                </a:solidFill>
              </a:rPr>
              <a:t>mujeres</a:t>
            </a:r>
            <a:r>
              <a:rPr lang="pt-BR" sz="3600" b="1" i="1" dirty="0" smtClean="0">
                <a:solidFill>
                  <a:schemeClr val="bg1"/>
                </a:solidFill>
              </a:rPr>
              <a:t> ansiosos </a:t>
            </a:r>
            <a:r>
              <a:rPr lang="pt-BR" sz="3600" b="1" i="1" dirty="0">
                <a:solidFill>
                  <a:schemeClr val="bg1"/>
                </a:solidFill>
              </a:rPr>
              <a:t>de aprender:</a:t>
            </a:r>
          </a:p>
          <a:p>
            <a:r>
              <a:rPr lang="es-ES" sz="3600" dirty="0">
                <a:solidFill>
                  <a:schemeClr val="bg1"/>
                </a:solidFill>
              </a:rPr>
              <a:t>Lo más revelador acerca de estos hombres </a:t>
            </a:r>
            <a:r>
              <a:rPr lang="es-ES" sz="3600" dirty="0" smtClean="0">
                <a:solidFill>
                  <a:schemeClr val="bg1"/>
                </a:solidFill>
              </a:rPr>
              <a:t>y mujeres es </a:t>
            </a:r>
            <a:r>
              <a:rPr lang="es-ES" sz="3600" dirty="0">
                <a:solidFill>
                  <a:schemeClr val="bg1"/>
                </a:solidFill>
              </a:rPr>
              <a:t>que al principio no nos causan </a:t>
            </a:r>
            <a:r>
              <a:rPr lang="es-ES" sz="3600" dirty="0" smtClean="0">
                <a:solidFill>
                  <a:schemeClr val="bg1"/>
                </a:solidFill>
              </a:rPr>
              <a:t>la impresión </a:t>
            </a:r>
            <a:r>
              <a:rPr lang="es-ES" sz="3600" dirty="0">
                <a:solidFill>
                  <a:schemeClr val="bg1"/>
                </a:solidFill>
              </a:rPr>
              <a:t>de que fueran </a:t>
            </a:r>
            <a:r>
              <a:rPr lang="es-ES" sz="3600" dirty="0" smtClean="0">
                <a:solidFill>
                  <a:schemeClr val="bg1"/>
                </a:solidFill>
              </a:rPr>
              <a:t>hombres y mujeres clave;</a:t>
            </a:r>
          </a:p>
          <a:p>
            <a:r>
              <a:rPr lang="es-ES" sz="3600" dirty="0">
                <a:solidFill>
                  <a:schemeClr val="bg1"/>
                </a:solidFill>
              </a:rPr>
              <a:t>Eran </a:t>
            </a:r>
            <a:r>
              <a:rPr lang="es-ES" sz="3600" dirty="0" smtClean="0">
                <a:solidFill>
                  <a:schemeClr val="bg1"/>
                </a:solidFill>
              </a:rPr>
              <a:t>hombres y mujeres </a:t>
            </a:r>
            <a:r>
              <a:rPr lang="es-ES" sz="3600" dirty="0">
                <a:solidFill>
                  <a:schemeClr val="bg1"/>
                </a:solidFill>
              </a:rPr>
              <a:t>honrados, dispuestos a confesar su necesidad. Sus </a:t>
            </a:r>
            <a:r>
              <a:rPr lang="es-ES" sz="3600" dirty="0" smtClean="0">
                <a:solidFill>
                  <a:schemeClr val="bg1"/>
                </a:solidFill>
              </a:rPr>
              <a:t>modales quizás </a:t>
            </a:r>
            <a:r>
              <a:rPr lang="es-ES" sz="3600" dirty="0">
                <a:solidFill>
                  <a:schemeClr val="bg1"/>
                </a:solidFill>
              </a:rPr>
              <a:t>fueran toscos y sus capacidades limitadas; Sin embargo. Jesús </a:t>
            </a:r>
            <a:r>
              <a:rPr lang="es-ES" sz="3600" dirty="0" smtClean="0">
                <a:solidFill>
                  <a:schemeClr val="bg1"/>
                </a:solidFill>
              </a:rPr>
              <a:t>puede servirse </a:t>
            </a:r>
            <a:r>
              <a:rPr lang="es-ES" sz="3600" dirty="0">
                <a:solidFill>
                  <a:schemeClr val="bg1"/>
                </a:solidFill>
              </a:rPr>
              <a:t>de todo el que desea ponerse a su servicio.</a:t>
            </a:r>
            <a:endParaRPr lang="pt-BR" sz="3600" dirty="0">
              <a:solidFill>
                <a:schemeClr val="bg1"/>
              </a:solidFill>
            </a:endParaRPr>
          </a:p>
        </p:txBody>
      </p:sp>
    </p:spTree>
    <p:extLst>
      <p:ext uri="{BB962C8B-B14F-4D97-AF65-F5344CB8AC3E}">
        <p14:creationId xmlns:p14="http://schemas.microsoft.com/office/powerpoint/2010/main" val="3360973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9400" y="174625"/>
            <a:ext cx="9232900" cy="1325563"/>
          </a:xfrm>
        </p:spPr>
        <p:txBody>
          <a:bodyPr>
            <a:noAutofit/>
          </a:bodyPr>
          <a:lstStyle/>
          <a:p>
            <a:pPr algn="ctr">
              <a:lnSpc>
                <a:spcPct val="107000"/>
              </a:lnSpc>
              <a:spcAft>
                <a:spcPts val="800"/>
              </a:spcAft>
            </a:pPr>
            <a:r>
              <a:rPr lang="pt-BR" sz="4800"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sz="48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sz="4800"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sz="48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sz="4800"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sz="48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sz="4800"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sz="48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sz="4800"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sz="48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sz="5400" dirty="0"/>
          </a:p>
        </p:txBody>
      </p:sp>
      <p:sp>
        <p:nvSpPr>
          <p:cNvPr id="3" name="Espaço Reservado para Conteúdo 2"/>
          <p:cNvSpPr>
            <a:spLocks noGrp="1"/>
          </p:cNvSpPr>
          <p:nvPr>
            <p:ph idx="1"/>
          </p:nvPr>
        </p:nvSpPr>
        <p:spPr/>
        <p:txBody>
          <a:bodyPr>
            <a:normAutofit/>
          </a:bodyPr>
          <a:lstStyle/>
          <a:p>
            <a:r>
              <a:rPr lang="pt-BR" sz="4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sz="4000"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Revelación</a:t>
            </a:r>
            <a:r>
              <a:rPr lang="pt-BR" sz="4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sz="4000"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Palabra</a:t>
            </a:r>
            <a:r>
              <a:rPr lang="pt-BR" sz="4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de </a:t>
            </a:r>
            <a:r>
              <a:rPr lang="pt-BR" sz="4000"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Dios</a:t>
            </a:r>
            <a:r>
              <a:rPr lang="pt-BR" sz="4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sz="4000"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Iglesia</a:t>
            </a:r>
            <a:r>
              <a:rPr lang="pt-BR" sz="40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r>
              <a:rPr lang="pt-BR" sz="4000" b="1" dirty="0">
                <a:solidFill>
                  <a:schemeClr val="bg1"/>
                </a:solidFill>
              </a:rPr>
              <a:t/>
            </a:r>
            <a:br>
              <a:rPr lang="pt-BR" sz="4000" b="1" dirty="0">
                <a:solidFill>
                  <a:schemeClr val="bg1"/>
                </a:solidFill>
              </a:rPr>
            </a:br>
            <a:r>
              <a:rPr lang="es-ES" sz="4000" dirty="0">
                <a:solidFill>
                  <a:schemeClr val="bg1"/>
                </a:solidFill>
              </a:rPr>
              <a:t>«</a:t>
            </a:r>
            <a:r>
              <a:rPr lang="es-ES" sz="4000" i="1" dirty="0">
                <a:solidFill>
                  <a:schemeClr val="bg1"/>
                </a:solidFill>
              </a:rPr>
              <a:t>De una manera fragmentaria y de muchos modos habló Dios en el pasado a </a:t>
            </a:r>
            <a:r>
              <a:rPr lang="es-ES" sz="4000" i="1" dirty="0" smtClean="0">
                <a:solidFill>
                  <a:schemeClr val="bg1"/>
                </a:solidFill>
              </a:rPr>
              <a:t>nuestros Padres </a:t>
            </a:r>
            <a:r>
              <a:rPr lang="es-ES" sz="4000" i="1" dirty="0">
                <a:solidFill>
                  <a:schemeClr val="bg1"/>
                </a:solidFill>
              </a:rPr>
              <a:t>por medio de los Profetas; en estos últimos tiempos nos ha hablado por medio </a:t>
            </a:r>
            <a:r>
              <a:rPr lang="es-ES" sz="4000" i="1" dirty="0" smtClean="0">
                <a:solidFill>
                  <a:schemeClr val="bg1"/>
                </a:solidFill>
              </a:rPr>
              <a:t>del Hijo </a:t>
            </a:r>
            <a:r>
              <a:rPr lang="es-ES" sz="4000" i="1" dirty="0">
                <a:solidFill>
                  <a:schemeClr val="bg1"/>
                </a:solidFill>
              </a:rPr>
              <a:t>a quien instituyó heredero de todo, por quien también hizo los mundos</a:t>
            </a:r>
            <a:r>
              <a:rPr lang="es-ES" sz="4000" dirty="0">
                <a:solidFill>
                  <a:schemeClr val="bg1"/>
                </a:solidFill>
              </a:rPr>
              <a:t>» (</a:t>
            </a:r>
            <a:r>
              <a:rPr lang="es-ES" sz="4000" i="1" dirty="0" err="1">
                <a:solidFill>
                  <a:schemeClr val="bg1"/>
                </a:solidFill>
              </a:rPr>
              <a:t>Hb</a:t>
            </a:r>
            <a:r>
              <a:rPr lang="es-ES" sz="4000" i="1" dirty="0">
                <a:solidFill>
                  <a:schemeClr val="bg1"/>
                </a:solidFill>
              </a:rPr>
              <a:t> </a:t>
            </a:r>
            <a:r>
              <a:rPr lang="es-ES" sz="4000" dirty="0">
                <a:solidFill>
                  <a:schemeClr val="bg1"/>
                </a:solidFill>
              </a:rPr>
              <a:t>1,1-2).</a:t>
            </a:r>
            <a:endParaRPr lang="pt-BR" sz="4000" dirty="0">
              <a:solidFill>
                <a:schemeClr val="bg1"/>
              </a:solidFill>
            </a:endParaRPr>
          </a:p>
        </p:txBody>
      </p:sp>
    </p:spTree>
    <p:extLst>
      <p:ext uri="{BB962C8B-B14F-4D97-AF65-F5344CB8AC3E}">
        <p14:creationId xmlns:p14="http://schemas.microsoft.com/office/powerpoint/2010/main" val="28471352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Autofit/>
          </a:bodyPr>
          <a:lstStyle/>
          <a:p>
            <a:r>
              <a:rPr lang="pt-BR" sz="3600" b="1" i="1" dirty="0">
                <a:solidFill>
                  <a:schemeClr val="bg1"/>
                </a:solidFill>
              </a:rPr>
              <a:t>El principio aplicado:</a:t>
            </a:r>
          </a:p>
          <a:p>
            <a:r>
              <a:rPr lang="es-ES" sz="3600" dirty="0">
                <a:solidFill>
                  <a:schemeClr val="bg1"/>
                </a:solidFill>
              </a:rPr>
              <a:t>Todo esto ciertamente le deja a uno la impresión de que Jesús tuvo una </a:t>
            </a:r>
            <a:r>
              <a:rPr lang="es-ES" sz="3600" dirty="0" smtClean="0">
                <a:solidFill>
                  <a:schemeClr val="bg1"/>
                </a:solidFill>
              </a:rPr>
              <a:t>forma premeditada </a:t>
            </a:r>
            <a:r>
              <a:rPr lang="es-ES" sz="3600" dirty="0">
                <a:solidFill>
                  <a:schemeClr val="bg1"/>
                </a:solidFill>
              </a:rPr>
              <a:t>de dedicar su vida a los que quería preparar. También ilustra </a:t>
            </a:r>
            <a:r>
              <a:rPr lang="es-ES" sz="3600" dirty="0" smtClean="0">
                <a:solidFill>
                  <a:schemeClr val="bg1"/>
                </a:solidFill>
              </a:rPr>
              <a:t>en forma </a:t>
            </a:r>
            <a:r>
              <a:rPr lang="es-ES" sz="3600" dirty="0">
                <a:solidFill>
                  <a:schemeClr val="bg1"/>
                </a:solidFill>
              </a:rPr>
              <a:t>gráfica un principio fundamental de la enseñanza: que en igualdad </a:t>
            </a:r>
            <a:r>
              <a:rPr lang="es-ES" sz="3600" dirty="0" smtClean="0">
                <a:solidFill>
                  <a:schemeClr val="bg1"/>
                </a:solidFill>
              </a:rPr>
              <a:t>de circunstancias</a:t>
            </a:r>
            <a:r>
              <a:rPr lang="es-ES" sz="3600" dirty="0">
                <a:solidFill>
                  <a:schemeClr val="bg1"/>
                </a:solidFill>
              </a:rPr>
              <a:t>, cuando menor es el tamaño del grupo al que se le enseña, </a:t>
            </a:r>
            <a:r>
              <a:rPr lang="es-ES" sz="3600" dirty="0" smtClean="0">
                <a:solidFill>
                  <a:schemeClr val="bg1"/>
                </a:solidFill>
              </a:rPr>
              <a:t>tanto mayor </a:t>
            </a:r>
            <a:r>
              <a:rPr lang="es-ES" sz="3600" dirty="0">
                <a:solidFill>
                  <a:schemeClr val="bg1"/>
                </a:solidFill>
              </a:rPr>
              <a:t>es la oportunidad para impartir una instrucción eficaz.</a:t>
            </a:r>
            <a:endParaRPr lang="pt-BR" sz="3600" dirty="0">
              <a:solidFill>
                <a:schemeClr val="bg1"/>
              </a:solidFill>
            </a:endParaRPr>
          </a:p>
        </p:txBody>
      </p:sp>
    </p:spTree>
    <p:extLst>
      <p:ext uri="{BB962C8B-B14F-4D97-AF65-F5344CB8AC3E}">
        <p14:creationId xmlns:p14="http://schemas.microsoft.com/office/powerpoint/2010/main" val="6135177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70812" y="2533100"/>
            <a:ext cx="3937684" cy="4172499"/>
          </a:xfrm>
        </p:spPr>
      </p:pic>
    </p:spTree>
    <p:extLst>
      <p:ext uri="{BB962C8B-B14F-4D97-AF65-F5344CB8AC3E}">
        <p14:creationId xmlns:p14="http://schemas.microsoft.com/office/powerpoint/2010/main" val="2692530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rmAutofit/>
          </a:bodyPr>
          <a:lstStyle/>
          <a:p>
            <a:r>
              <a:rPr lang="es-ES" sz="4000" dirty="0" smtClean="0">
                <a:solidFill>
                  <a:schemeClr val="bg1"/>
                </a:solidFill>
              </a:rPr>
              <a:t>hay una pregunta importante en la misión y la evangelización: ¿Cómo revelar [comunicar] a Dios para las personas?</a:t>
            </a:r>
          </a:p>
          <a:p>
            <a:r>
              <a:rPr lang="es-ES" sz="4000" dirty="0" smtClean="0">
                <a:solidFill>
                  <a:schemeClr val="bg1"/>
                </a:solidFill>
              </a:rPr>
              <a:t>¿Quién es Dios? es bueno, es justo, es compasivo, es vengativo ...</a:t>
            </a:r>
          </a:p>
          <a:p>
            <a:r>
              <a:rPr lang="es-ES" sz="4000" dirty="0">
                <a:solidFill>
                  <a:schemeClr val="bg1"/>
                </a:solidFill>
              </a:rPr>
              <a:t>N</a:t>
            </a:r>
            <a:r>
              <a:rPr lang="es-ES" sz="4000" dirty="0" smtClean="0">
                <a:solidFill>
                  <a:schemeClr val="bg1"/>
                </a:solidFill>
              </a:rPr>
              <a:t>uestra referencia bíblica es la experiencia de la mujer samaritana (Juan 4).</a:t>
            </a:r>
            <a:endParaRPr lang="pt-BR" sz="4000" dirty="0">
              <a:solidFill>
                <a:schemeClr val="bg1"/>
              </a:solidFill>
            </a:endParaRPr>
          </a:p>
        </p:txBody>
      </p:sp>
    </p:spTree>
    <p:extLst>
      <p:ext uri="{BB962C8B-B14F-4D97-AF65-F5344CB8AC3E}">
        <p14:creationId xmlns:p14="http://schemas.microsoft.com/office/powerpoint/2010/main" val="3824986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Autofit/>
          </a:bodyPr>
          <a:lstStyle/>
          <a:p>
            <a:r>
              <a:rPr lang="es-ES" sz="3600" dirty="0">
                <a:solidFill>
                  <a:schemeClr val="bg1"/>
                </a:solidFill>
              </a:rPr>
              <a:t>El hombre tiene la capacidad de conocer a Dios con los recursos que Él mismo le </a:t>
            </a:r>
            <a:r>
              <a:rPr lang="es-ES" sz="3600" dirty="0" smtClean="0">
                <a:solidFill>
                  <a:schemeClr val="bg1"/>
                </a:solidFill>
              </a:rPr>
              <a:t>ha dado </a:t>
            </a:r>
            <a:r>
              <a:rPr lang="es-ES" sz="3600" dirty="0">
                <a:solidFill>
                  <a:schemeClr val="bg1"/>
                </a:solidFill>
              </a:rPr>
              <a:t>(cf. </a:t>
            </a:r>
            <a:r>
              <a:rPr lang="es-ES" sz="3600" i="1" dirty="0" err="1">
                <a:solidFill>
                  <a:schemeClr val="bg1"/>
                </a:solidFill>
              </a:rPr>
              <a:t>Rm</a:t>
            </a:r>
            <a:r>
              <a:rPr lang="es-ES" sz="3600" i="1" dirty="0">
                <a:solidFill>
                  <a:schemeClr val="bg1"/>
                </a:solidFill>
              </a:rPr>
              <a:t> </a:t>
            </a:r>
            <a:r>
              <a:rPr lang="es-ES" sz="3600" dirty="0">
                <a:solidFill>
                  <a:schemeClr val="bg1"/>
                </a:solidFill>
              </a:rPr>
              <a:t>1,20), en concreto el mundo de la </a:t>
            </a:r>
            <a:r>
              <a:rPr lang="es-ES" sz="3600" dirty="0" smtClean="0">
                <a:solidFill>
                  <a:schemeClr val="bg1"/>
                </a:solidFill>
              </a:rPr>
              <a:t>creación. </a:t>
            </a:r>
            <a:r>
              <a:rPr lang="es-ES" sz="3600" dirty="0">
                <a:solidFill>
                  <a:schemeClr val="bg1"/>
                </a:solidFill>
              </a:rPr>
              <a:t>Sin embargo, </a:t>
            </a:r>
            <a:r>
              <a:rPr lang="es-ES" sz="3600" dirty="0" smtClean="0">
                <a:solidFill>
                  <a:schemeClr val="bg1"/>
                </a:solidFill>
              </a:rPr>
              <a:t>en las </a:t>
            </a:r>
            <a:r>
              <a:rPr lang="es-ES" sz="3600" dirty="0">
                <a:solidFill>
                  <a:schemeClr val="bg1"/>
                </a:solidFill>
              </a:rPr>
              <a:t>condiciones históricas en las cuales se encuentra, a causa del pecado, este </a:t>
            </a:r>
            <a:r>
              <a:rPr lang="es-ES" sz="3600" dirty="0" smtClean="0">
                <a:solidFill>
                  <a:schemeClr val="bg1"/>
                </a:solidFill>
              </a:rPr>
              <a:t>conocimiento se </a:t>
            </a:r>
            <a:r>
              <a:rPr lang="es-ES" sz="3600" dirty="0">
                <a:solidFill>
                  <a:schemeClr val="bg1"/>
                </a:solidFill>
              </a:rPr>
              <a:t>ha hecho oscuro e incierto y por no pocos negado. Pero Dios no abandona su creatura</a:t>
            </a:r>
            <a:r>
              <a:rPr lang="es-ES" sz="3600" dirty="0" smtClean="0">
                <a:solidFill>
                  <a:schemeClr val="bg1"/>
                </a:solidFill>
              </a:rPr>
              <a:t>, poniendo </a:t>
            </a:r>
            <a:r>
              <a:rPr lang="es-ES" sz="3600" dirty="0">
                <a:solidFill>
                  <a:schemeClr val="bg1"/>
                </a:solidFill>
              </a:rPr>
              <a:t>en ella un íntimo, aunque no siempre reconocido, </a:t>
            </a:r>
            <a:r>
              <a:rPr lang="es-ES" sz="3600" i="1" dirty="0">
                <a:solidFill>
                  <a:schemeClr val="bg1"/>
                </a:solidFill>
              </a:rPr>
              <a:t>deseo </a:t>
            </a:r>
            <a:r>
              <a:rPr lang="es-ES" sz="3600" dirty="0">
                <a:solidFill>
                  <a:schemeClr val="bg1"/>
                </a:solidFill>
              </a:rPr>
              <a:t>de luz, de salvación y </a:t>
            </a:r>
            <a:r>
              <a:rPr lang="es-ES" sz="3600" dirty="0" smtClean="0">
                <a:solidFill>
                  <a:schemeClr val="bg1"/>
                </a:solidFill>
              </a:rPr>
              <a:t>de </a:t>
            </a:r>
            <a:r>
              <a:rPr lang="pt-BR" sz="3600" dirty="0" smtClean="0">
                <a:solidFill>
                  <a:schemeClr val="bg1"/>
                </a:solidFill>
              </a:rPr>
              <a:t>paz</a:t>
            </a:r>
            <a:r>
              <a:rPr lang="pt-BR" sz="3600" dirty="0">
                <a:solidFill>
                  <a:schemeClr val="bg1"/>
                </a:solidFill>
              </a:rPr>
              <a:t>.</a:t>
            </a:r>
          </a:p>
        </p:txBody>
      </p:sp>
    </p:spTree>
    <p:extLst>
      <p:ext uri="{BB962C8B-B14F-4D97-AF65-F5344CB8AC3E}">
        <p14:creationId xmlns:p14="http://schemas.microsoft.com/office/powerpoint/2010/main" val="2778001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rmAutofit/>
          </a:bodyPr>
          <a:lstStyle/>
          <a:p>
            <a:r>
              <a:rPr lang="es-ES" sz="3600" dirty="0">
                <a:solidFill>
                  <a:schemeClr val="bg1"/>
                </a:solidFill>
              </a:rPr>
              <a:t>El anuncio del Evangelio en todo el mundo ha contribuido a tener vivo tal anhelo</a:t>
            </a:r>
            <a:r>
              <a:rPr lang="es-ES" sz="3600" dirty="0" smtClean="0">
                <a:solidFill>
                  <a:schemeClr val="bg1"/>
                </a:solidFill>
              </a:rPr>
              <a:t>, produciendo </a:t>
            </a:r>
            <a:r>
              <a:rPr lang="es-ES" sz="3600" dirty="0">
                <a:solidFill>
                  <a:schemeClr val="bg1"/>
                </a:solidFill>
              </a:rPr>
              <a:t>valores religiosos y culturales. Ellos ayudan a muchos a dedicarse hoy a </a:t>
            </a:r>
            <a:r>
              <a:rPr lang="es-ES" sz="3600" dirty="0" smtClean="0">
                <a:solidFill>
                  <a:schemeClr val="bg1"/>
                </a:solidFill>
              </a:rPr>
              <a:t>la búsqueda </a:t>
            </a:r>
            <a:r>
              <a:rPr lang="es-ES" sz="3600" dirty="0">
                <a:solidFill>
                  <a:schemeClr val="bg1"/>
                </a:solidFill>
              </a:rPr>
              <a:t>del Dios de Jesucristo.</a:t>
            </a:r>
            <a:endParaRPr lang="pt-BR" sz="3600" dirty="0">
              <a:solidFill>
                <a:schemeClr val="bg1"/>
              </a:solidFill>
            </a:endParaRPr>
          </a:p>
        </p:txBody>
      </p:sp>
    </p:spTree>
    <p:extLst>
      <p:ext uri="{BB962C8B-B14F-4D97-AF65-F5344CB8AC3E}">
        <p14:creationId xmlns:p14="http://schemas.microsoft.com/office/powerpoint/2010/main" val="467294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a:xfrm>
            <a:off x="838200" y="1825625"/>
            <a:ext cx="10769600" cy="4351338"/>
          </a:xfrm>
        </p:spPr>
        <p:txBody>
          <a:bodyPr>
            <a:noAutofit/>
          </a:bodyPr>
          <a:lstStyle/>
          <a:p>
            <a:r>
              <a:rPr lang="pt-BR" sz="3600" dirty="0" err="1">
                <a:solidFill>
                  <a:schemeClr val="bg1"/>
                </a:solidFill>
              </a:rPr>
              <a:t>Dios</a:t>
            </a:r>
            <a:r>
              <a:rPr lang="pt-BR" sz="3600" dirty="0">
                <a:solidFill>
                  <a:schemeClr val="bg1"/>
                </a:solidFill>
              </a:rPr>
              <a:t>, que </a:t>
            </a:r>
            <a:r>
              <a:rPr lang="pt-BR" sz="3600" dirty="0" smtClean="0">
                <a:solidFill>
                  <a:schemeClr val="bg1"/>
                </a:solidFill>
              </a:rPr>
              <a:t>no </a:t>
            </a:r>
            <a:r>
              <a:rPr lang="es-ES" sz="3600" dirty="0" smtClean="0">
                <a:solidFill>
                  <a:schemeClr val="bg1"/>
                </a:solidFill>
              </a:rPr>
              <a:t>puede </a:t>
            </a:r>
            <a:r>
              <a:rPr lang="es-ES" sz="3600" dirty="0">
                <a:solidFill>
                  <a:schemeClr val="bg1"/>
                </a:solidFill>
              </a:rPr>
              <a:t>callar la verdad de su Palabra, asegura </a:t>
            </a:r>
            <a:r>
              <a:rPr lang="es-ES" sz="3600" dirty="0" smtClean="0">
                <a:solidFill>
                  <a:schemeClr val="bg1"/>
                </a:solidFill>
              </a:rPr>
              <a:t>a las personas  </a:t>
            </a:r>
            <a:r>
              <a:rPr lang="es-ES" sz="3600" dirty="0">
                <a:solidFill>
                  <a:schemeClr val="bg1"/>
                </a:solidFill>
              </a:rPr>
              <a:t>que se trata siempre de una </a:t>
            </a:r>
            <a:r>
              <a:rPr lang="es-ES" sz="3600" dirty="0" smtClean="0">
                <a:solidFill>
                  <a:schemeClr val="bg1"/>
                </a:solidFill>
              </a:rPr>
              <a:t>Palabra de </a:t>
            </a:r>
            <a:r>
              <a:rPr lang="es-ES" sz="3600" dirty="0">
                <a:solidFill>
                  <a:schemeClr val="bg1"/>
                </a:solidFill>
              </a:rPr>
              <a:t>amigo, a su favor, en el respeto de su libertad, pero al mismo tiempo pidiéndole </a:t>
            </a:r>
            <a:r>
              <a:rPr lang="es-ES" sz="3600" dirty="0" smtClean="0">
                <a:solidFill>
                  <a:schemeClr val="bg1"/>
                </a:solidFill>
              </a:rPr>
              <a:t>una escucha </a:t>
            </a:r>
            <a:r>
              <a:rPr lang="es-ES" sz="3600" dirty="0">
                <a:solidFill>
                  <a:schemeClr val="bg1"/>
                </a:solidFill>
              </a:rPr>
              <a:t>leal sobre la cual meditar. En efecto, la Palabra de Dios debe ser presentada a </a:t>
            </a:r>
            <a:r>
              <a:rPr lang="es-ES" sz="3600" dirty="0" smtClean="0">
                <a:solidFill>
                  <a:schemeClr val="bg1"/>
                </a:solidFill>
              </a:rPr>
              <a:t>cada hombre como una fuente de revelación. </a:t>
            </a:r>
            <a:endParaRPr lang="pt-BR" sz="3600" dirty="0">
              <a:solidFill>
                <a:schemeClr val="bg1"/>
              </a:solidFill>
            </a:endParaRPr>
          </a:p>
        </p:txBody>
      </p:sp>
    </p:spTree>
    <p:extLst>
      <p:ext uri="{BB962C8B-B14F-4D97-AF65-F5344CB8AC3E}">
        <p14:creationId xmlns:p14="http://schemas.microsoft.com/office/powerpoint/2010/main" val="2144500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Autofit/>
          </a:bodyPr>
          <a:lstStyle/>
          <a:p>
            <a:r>
              <a:rPr lang="es-ES" sz="3200" dirty="0">
                <a:solidFill>
                  <a:schemeClr val="bg1"/>
                </a:solidFill>
              </a:rPr>
              <a:t>E</a:t>
            </a:r>
            <a:r>
              <a:rPr lang="es-ES" sz="3200" dirty="0" smtClean="0">
                <a:solidFill>
                  <a:schemeClr val="bg1"/>
                </a:solidFill>
              </a:rPr>
              <a:t>n Juan 4 el encuentro de la mujer con Jesús es lleno de revelaciones</a:t>
            </a:r>
          </a:p>
          <a:p>
            <a:r>
              <a:rPr lang="es-ES" sz="3200" dirty="0" smtClean="0">
                <a:solidFill>
                  <a:schemeClr val="bg1"/>
                </a:solidFill>
              </a:rPr>
              <a:t>La </a:t>
            </a:r>
            <a:r>
              <a:rPr lang="es-ES" sz="3200" dirty="0">
                <a:solidFill>
                  <a:schemeClr val="bg1"/>
                </a:solidFill>
              </a:rPr>
              <a:t>razón para la referencia de José en el  v5 se verá más clara cuando comprendamos que la mujer samaritana, sufrió en su vida algo similar a José. Si este pasaje de la historia es cierto, como fue en la vida de José, un sufrimiento inexplicable era soportado con el propósito de traer la Salvación a Israel, por eso el sufrimiento de la Samaritana en su vida trajo la salvación a los samaritanos de la localidad (4:22).</a:t>
            </a:r>
            <a:endParaRPr lang="pt-BR" sz="3200" dirty="0">
              <a:solidFill>
                <a:schemeClr val="bg1"/>
              </a:solidFill>
            </a:endParaRPr>
          </a:p>
        </p:txBody>
      </p:sp>
    </p:spTree>
    <p:extLst>
      <p:ext uri="{BB962C8B-B14F-4D97-AF65-F5344CB8AC3E}">
        <p14:creationId xmlns:p14="http://schemas.microsoft.com/office/powerpoint/2010/main" val="2954313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Autofit/>
          </a:bodyPr>
          <a:lstStyle/>
          <a:p>
            <a:r>
              <a:rPr lang="es-ES" sz="3200" dirty="0">
                <a:solidFill>
                  <a:schemeClr val="bg1"/>
                </a:solidFill>
              </a:rPr>
              <a:t>Jesús responde: “Si supieras el don de Dios y quien te dice dame de beber, tu le pedirías y él te daría agua viva”. Es importante hacer un retrato de la mujer. No se reía, estaba manteniendo una conversación de información profunda teológica y espiritualmente con Jesús. Era algo osadamente atrevido comprobar que la verdad estaba fuera del marco teológico aceptado por ella y seguramente no pasaría la susceptible prueba de fe de los samaritanos. Ella aprovecha punto por punto del tema con Jesús, precisamente porque se toma la palabra de Dios (</a:t>
            </a:r>
            <a:r>
              <a:rPr lang="es-ES" sz="3200" dirty="0" err="1" smtClean="0">
                <a:solidFill>
                  <a:schemeClr val="bg1"/>
                </a:solidFill>
              </a:rPr>
              <a:t>Torah</a:t>
            </a:r>
            <a:r>
              <a:rPr lang="es-ES" sz="3200" dirty="0" smtClean="0">
                <a:solidFill>
                  <a:schemeClr val="bg1"/>
                </a:solidFill>
              </a:rPr>
              <a:t>) en </a:t>
            </a:r>
            <a:r>
              <a:rPr lang="es-ES" sz="3200" dirty="0">
                <a:solidFill>
                  <a:schemeClr val="bg1"/>
                </a:solidFill>
              </a:rPr>
              <a:t>serio.</a:t>
            </a:r>
            <a:endParaRPr lang="pt-BR" sz="3200" dirty="0">
              <a:solidFill>
                <a:schemeClr val="bg1"/>
              </a:solidFill>
            </a:endParaRPr>
          </a:p>
        </p:txBody>
      </p:sp>
    </p:spTree>
    <p:extLst>
      <p:ext uri="{BB962C8B-B14F-4D97-AF65-F5344CB8AC3E}">
        <p14:creationId xmlns:p14="http://schemas.microsoft.com/office/powerpoint/2010/main" val="3120791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Las</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dimensiones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misión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y de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la</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pt-BR" b="1" dirty="0" err="1"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evangelización</a:t>
            </a:r>
            <a:r>
              <a:rPr lang="pt-BR"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pt-BR" dirty="0"/>
          </a:p>
        </p:txBody>
      </p:sp>
      <p:sp>
        <p:nvSpPr>
          <p:cNvPr id="3" name="Espaço Reservado para Conteúdo 2"/>
          <p:cNvSpPr>
            <a:spLocks noGrp="1"/>
          </p:cNvSpPr>
          <p:nvPr>
            <p:ph idx="1"/>
          </p:nvPr>
        </p:nvSpPr>
        <p:spPr/>
        <p:txBody>
          <a:bodyPr>
            <a:normAutofit/>
          </a:bodyPr>
          <a:lstStyle/>
          <a:p>
            <a:r>
              <a:rPr lang="es-ES" sz="4000" b="1" i="1" dirty="0">
                <a:solidFill>
                  <a:schemeClr val="bg1"/>
                </a:solidFill>
              </a:rPr>
              <a:t>Jesucristo es la Palabra de Dios hecha carne, la plenitud de la </a:t>
            </a:r>
            <a:r>
              <a:rPr lang="es-ES" sz="4000" b="1" i="1" dirty="0" smtClean="0">
                <a:solidFill>
                  <a:schemeClr val="bg1"/>
                </a:solidFill>
              </a:rPr>
              <a:t>Revelación.</a:t>
            </a:r>
          </a:p>
          <a:p>
            <a:r>
              <a:rPr lang="es-ES" sz="3600" dirty="0">
                <a:solidFill>
                  <a:schemeClr val="bg1"/>
                </a:solidFill>
              </a:rPr>
              <a:t>Jesucristo, Palabra hecha carne, "</a:t>
            </a:r>
            <a:r>
              <a:rPr lang="es-ES" sz="3600" dirty="0" smtClean="0">
                <a:solidFill>
                  <a:schemeClr val="bg1"/>
                </a:solidFill>
              </a:rPr>
              <a:t>hombre enviado </a:t>
            </a:r>
            <a:r>
              <a:rPr lang="es-ES" sz="3600" dirty="0">
                <a:solidFill>
                  <a:schemeClr val="bg1"/>
                </a:solidFill>
              </a:rPr>
              <a:t>a los hombres", </a:t>
            </a:r>
            <a:r>
              <a:rPr lang="es-ES" sz="3600" i="1" dirty="0">
                <a:solidFill>
                  <a:schemeClr val="bg1"/>
                </a:solidFill>
              </a:rPr>
              <a:t>habla las palabras de Dios </a:t>
            </a:r>
            <a:r>
              <a:rPr lang="es-ES" sz="3600" dirty="0">
                <a:solidFill>
                  <a:schemeClr val="bg1"/>
                </a:solidFill>
              </a:rPr>
              <a:t>(</a:t>
            </a:r>
            <a:r>
              <a:rPr lang="es-ES" sz="3600" i="1" dirty="0" err="1">
                <a:solidFill>
                  <a:schemeClr val="bg1"/>
                </a:solidFill>
              </a:rPr>
              <a:t>Jn</a:t>
            </a:r>
            <a:r>
              <a:rPr lang="es-ES" sz="3600" i="1" dirty="0">
                <a:solidFill>
                  <a:schemeClr val="bg1"/>
                </a:solidFill>
              </a:rPr>
              <a:t> </a:t>
            </a:r>
            <a:r>
              <a:rPr lang="es-ES" sz="3600" dirty="0">
                <a:solidFill>
                  <a:schemeClr val="bg1"/>
                </a:solidFill>
              </a:rPr>
              <a:t>3,34) y realiza la obra de </a:t>
            </a:r>
            <a:r>
              <a:rPr lang="es-ES" sz="3600" dirty="0" smtClean="0">
                <a:solidFill>
                  <a:schemeClr val="bg1"/>
                </a:solidFill>
              </a:rPr>
              <a:t>la salvación </a:t>
            </a:r>
            <a:r>
              <a:rPr lang="es-ES" sz="3600" dirty="0">
                <a:solidFill>
                  <a:schemeClr val="bg1"/>
                </a:solidFill>
              </a:rPr>
              <a:t>que el Padre le encargó (cf. </a:t>
            </a:r>
            <a:r>
              <a:rPr lang="es-ES" sz="3600" i="1" dirty="0" err="1">
                <a:solidFill>
                  <a:schemeClr val="bg1"/>
                </a:solidFill>
              </a:rPr>
              <a:t>Jn</a:t>
            </a:r>
            <a:r>
              <a:rPr lang="es-ES" sz="3600" i="1" dirty="0">
                <a:solidFill>
                  <a:schemeClr val="bg1"/>
                </a:solidFill>
              </a:rPr>
              <a:t> </a:t>
            </a:r>
            <a:r>
              <a:rPr lang="es-ES" sz="3600" dirty="0">
                <a:solidFill>
                  <a:schemeClr val="bg1"/>
                </a:solidFill>
              </a:rPr>
              <a:t>5,36; 17,4)</a:t>
            </a:r>
            <a:endParaRPr lang="pt-BR" sz="4800" dirty="0">
              <a:solidFill>
                <a:schemeClr val="bg1"/>
              </a:solidFill>
            </a:endParaRPr>
          </a:p>
        </p:txBody>
      </p:sp>
    </p:spTree>
    <p:extLst>
      <p:ext uri="{BB962C8B-B14F-4D97-AF65-F5344CB8AC3E}">
        <p14:creationId xmlns:p14="http://schemas.microsoft.com/office/powerpoint/2010/main" val="2946835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ala de Cinz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1697</Words>
  <Application>Microsoft Office PowerPoint</Application>
  <PresentationFormat>Widescreen</PresentationFormat>
  <Paragraphs>54</Paragraphs>
  <Slides>21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21</vt:i4>
      </vt:variant>
    </vt:vector>
  </HeadingPairs>
  <TitlesOfParts>
    <vt:vector size="26" baseType="lpstr">
      <vt:lpstr>Arial</vt:lpstr>
      <vt:lpstr>Calibri</vt:lpstr>
      <vt:lpstr>Calibri Light</vt:lpstr>
      <vt:lpstr>Times New Roman</vt:lpstr>
      <vt:lpstr>Tema do Office</vt:lpstr>
      <vt:lpstr>Apresentação do PowerPoint</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lpstr>Las dimensiones de la misión y de la evangelización: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Nicanor Lopes</dc:creator>
  <cp:lastModifiedBy>Lucia</cp:lastModifiedBy>
  <cp:revision>17</cp:revision>
  <dcterms:created xsi:type="dcterms:W3CDTF">2018-06-02T14:25:58Z</dcterms:created>
  <dcterms:modified xsi:type="dcterms:W3CDTF">2019-04-20T14:15:33Z</dcterms:modified>
</cp:coreProperties>
</file>