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81" autoAdjust="0"/>
    <p:restoredTop sz="94660"/>
  </p:normalViewPr>
  <p:slideViewPr>
    <p:cSldViewPr snapToGrid="0">
      <p:cViewPr varScale="1">
        <p:scale>
          <a:sx n="75" d="100"/>
          <a:sy n="75" d="100"/>
        </p:scale>
        <p:origin x="4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20/04/2019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97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20/04/2019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542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20/04/2019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60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20/04/2019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729" y="0"/>
            <a:ext cx="2361271" cy="135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55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20/04/2019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24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20/04/2019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45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20/04/2019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94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20/04/2019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740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20/04/2019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14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20/04/2019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48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20/04/2019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00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75B69-22DD-419D-8448-E8700483F0FC}" type="datetimeFigureOut">
              <a:rPr lang="pt-BR" smtClean="0"/>
              <a:t>20/04/2019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3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5004048" y="1916833"/>
            <a:ext cx="6048672" cy="5592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alt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t-BR" alt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7428411" y="426092"/>
            <a:ext cx="4519749" cy="2760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dimensiones de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misión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de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evangelización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Una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tarea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nos transforma.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670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" y="3778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Las</a:t>
            </a:r>
            <a:r>
              <a:rPr lang="pt-BR" b="1" dirty="0">
                <a:solidFill>
                  <a:schemeClr val="bg1"/>
                </a:solidFill>
              </a:rPr>
              <a:t> dimensiones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misión</a:t>
            </a:r>
            <a:r>
              <a:rPr lang="pt-BR" b="1" dirty="0">
                <a:solidFill>
                  <a:schemeClr val="bg1"/>
                </a:solidFill>
              </a:rPr>
              <a:t> y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evangelización</a:t>
            </a:r>
            <a:r>
              <a:rPr lang="pt-BR" b="1" dirty="0">
                <a:solidFill>
                  <a:schemeClr val="bg1"/>
                </a:solidFill>
              </a:rPr>
              <a:t>: - Una </a:t>
            </a:r>
            <a:r>
              <a:rPr lang="pt-BR" b="1" dirty="0" err="1">
                <a:solidFill>
                  <a:schemeClr val="bg1"/>
                </a:solidFill>
              </a:rPr>
              <a:t>tarea</a:t>
            </a:r>
            <a:r>
              <a:rPr lang="pt-BR" b="1" dirty="0">
                <a:solidFill>
                  <a:schemeClr val="bg1"/>
                </a:solidFill>
              </a:rPr>
              <a:t> que nos transforma.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En cuanto al sentido del acto de curación de Jesús hay dos historias que </a:t>
            </a:r>
            <a:r>
              <a:rPr lang="es-ES" sz="3200" dirty="0" smtClean="0">
                <a:solidFill>
                  <a:schemeClr val="bg1"/>
                </a:solidFill>
              </a:rPr>
              <a:t>corren paralelas</a:t>
            </a:r>
            <a:r>
              <a:rPr lang="es-ES" sz="3200" dirty="0">
                <a:solidFill>
                  <a:schemeClr val="bg1"/>
                </a:solidFill>
              </a:rPr>
              <a:t>. La historia de la comunidad y la historia personal del </a:t>
            </a:r>
            <a:r>
              <a:rPr lang="es-ES" sz="3200" dirty="0" err="1">
                <a:solidFill>
                  <a:schemeClr val="bg1"/>
                </a:solidFill>
              </a:rPr>
              <a:t>gadareno</a:t>
            </a:r>
            <a:r>
              <a:rPr lang="es-ES" sz="3200" dirty="0">
                <a:solidFill>
                  <a:schemeClr val="bg1"/>
                </a:solidFill>
              </a:rPr>
              <a:t>. En </a:t>
            </a:r>
            <a:r>
              <a:rPr lang="es-ES" sz="3200" dirty="0" smtClean="0">
                <a:solidFill>
                  <a:schemeClr val="bg1"/>
                </a:solidFill>
              </a:rPr>
              <a:t>ambas historias </a:t>
            </a:r>
            <a:r>
              <a:rPr lang="es-ES" sz="3200" dirty="0">
                <a:solidFill>
                  <a:schemeClr val="bg1"/>
                </a:solidFill>
              </a:rPr>
              <a:t>nos podemos descubrir tanto como individuos, producto de una sociedad, </a:t>
            </a:r>
            <a:r>
              <a:rPr lang="es-ES" sz="3200" dirty="0" smtClean="0">
                <a:solidFill>
                  <a:schemeClr val="bg1"/>
                </a:solidFill>
              </a:rPr>
              <a:t>así como </a:t>
            </a:r>
            <a:r>
              <a:rPr lang="es-ES" sz="3200" dirty="0">
                <a:solidFill>
                  <a:schemeClr val="bg1"/>
                </a:solidFill>
              </a:rPr>
              <a:t>conjunto social. "El que había tenido la Legión estaba sentado, vestido y en </a:t>
            </a:r>
            <a:r>
              <a:rPr lang="es-ES" sz="3200" dirty="0" smtClean="0">
                <a:solidFill>
                  <a:schemeClr val="bg1"/>
                </a:solidFill>
              </a:rPr>
              <a:t>su sano </a:t>
            </a:r>
            <a:r>
              <a:rPr lang="es-ES" sz="3200" dirty="0">
                <a:solidFill>
                  <a:schemeClr val="bg1"/>
                </a:solidFill>
              </a:rPr>
              <a:t>juicio". Simplemente increíble, evidenciar el hecho de alguien que momentos </a:t>
            </a:r>
            <a:r>
              <a:rPr lang="es-ES" sz="3200" dirty="0" smtClean="0">
                <a:solidFill>
                  <a:schemeClr val="bg1"/>
                </a:solidFill>
              </a:rPr>
              <a:t>atrás vivía </a:t>
            </a:r>
            <a:r>
              <a:rPr lang="es-ES" sz="3200" dirty="0">
                <a:solidFill>
                  <a:schemeClr val="bg1"/>
                </a:solidFill>
              </a:rPr>
              <a:t>incontrolado, ahora permanece en completamente calma y en “sano juicio” (v. 15).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343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" y="3905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Las</a:t>
            </a:r>
            <a:r>
              <a:rPr lang="pt-BR" b="1" dirty="0">
                <a:solidFill>
                  <a:schemeClr val="bg1"/>
                </a:solidFill>
              </a:rPr>
              <a:t> dimensiones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misión</a:t>
            </a:r>
            <a:r>
              <a:rPr lang="pt-BR" b="1" dirty="0">
                <a:solidFill>
                  <a:schemeClr val="bg1"/>
                </a:solidFill>
              </a:rPr>
              <a:t> y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evangelización</a:t>
            </a:r>
            <a:r>
              <a:rPr lang="pt-BR" b="1" dirty="0">
                <a:solidFill>
                  <a:schemeClr val="bg1"/>
                </a:solidFill>
              </a:rPr>
              <a:t>: - Una </a:t>
            </a:r>
            <a:r>
              <a:rPr lang="pt-BR" b="1" dirty="0" err="1">
                <a:solidFill>
                  <a:schemeClr val="bg1"/>
                </a:solidFill>
              </a:rPr>
              <a:t>tarea</a:t>
            </a:r>
            <a:r>
              <a:rPr lang="pt-BR" b="1" dirty="0">
                <a:solidFill>
                  <a:schemeClr val="bg1"/>
                </a:solidFill>
              </a:rPr>
              <a:t> que nos transforma.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7100" y="21558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Asumiendo la figura del </a:t>
            </a:r>
            <a:r>
              <a:rPr lang="es-ES" sz="3600" dirty="0" err="1">
                <a:solidFill>
                  <a:schemeClr val="bg1"/>
                </a:solidFill>
              </a:rPr>
              <a:t>gadareno</a:t>
            </a:r>
            <a:r>
              <a:rPr lang="es-ES" sz="3600" dirty="0">
                <a:solidFill>
                  <a:schemeClr val="bg1"/>
                </a:solidFill>
              </a:rPr>
              <a:t>, como una colectiva, el texto nos permite </a:t>
            </a:r>
            <a:r>
              <a:rPr lang="es-ES" sz="3600" dirty="0" smtClean="0">
                <a:solidFill>
                  <a:schemeClr val="bg1"/>
                </a:solidFill>
              </a:rPr>
              <a:t>comprender que </a:t>
            </a:r>
            <a:r>
              <a:rPr lang="es-ES" sz="3600" dirty="0">
                <a:solidFill>
                  <a:schemeClr val="bg1"/>
                </a:solidFill>
              </a:rPr>
              <a:t>se trata también de una liberación de la propia comunidad que vivía </a:t>
            </a:r>
            <a:r>
              <a:rPr lang="es-ES" sz="3600" dirty="0" smtClean="0">
                <a:solidFill>
                  <a:schemeClr val="bg1"/>
                </a:solidFill>
              </a:rPr>
              <a:t>encadenada hacia </a:t>
            </a:r>
            <a:r>
              <a:rPr lang="es-ES" sz="3600" dirty="0">
                <a:solidFill>
                  <a:schemeClr val="bg1"/>
                </a:solidFill>
              </a:rPr>
              <a:t>una costumbre. Es decir, ver al endemoniado era sinónimo de asimilación de </a:t>
            </a:r>
            <a:r>
              <a:rPr lang="es-ES" sz="3600" dirty="0" smtClean="0">
                <a:solidFill>
                  <a:schemeClr val="bg1"/>
                </a:solidFill>
              </a:rPr>
              <a:t>los horrores </a:t>
            </a:r>
            <a:r>
              <a:rPr lang="es-ES" sz="3600" dirty="0">
                <a:solidFill>
                  <a:schemeClr val="bg1"/>
                </a:solidFill>
              </a:rPr>
              <a:t>de la guerra, de la opresión y de la violencia institucionalizada</a:t>
            </a:r>
            <a:r>
              <a:rPr lang="es-ES" sz="3600" dirty="0" smtClean="0">
                <a:solidFill>
                  <a:schemeClr val="bg1"/>
                </a:solidFill>
              </a:rPr>
              <a:t>. Asistimos entonces</a:t>
            </a:r>
            <a:r>
              <a:rPr lang="es-ES" sz="3600" dirty="0">
                <a:solidFill>
                  <a:schemeClr val="bg1"/>
                </a:solidFill>
              </a:rPr>
              <a:t>, a un clima de sanidad y liberación [</a:t>
            </a:r>
            <a:r>
              <a:rPr lang="es-ES" sz="3600" dirty="0" smtClean="0">
                <a:solidFill>
                  <a:schemeClr val="bg1"/>
                </a:solidFill>
              </a:rPr>
              <a:t>transformación]  </a:t>
            </a:r>
            <a:r>
              <a:rPr lang="es-ES" sz="3600" dirty="0">
                <a:solidFill>
                  <a:schemeClr val="bg1"/>
                </a:solidFill>
              </a:rPr>
              <a:t>integral.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648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5900" y="3524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Las</a:t>
            </a:r>
            <a:r>
              <a:rPr lang="pt-BR" b="1" dirty="0">
                <a:solidFill>
                  <a:schemeClr val="bg1"/>
                </a:solidFill>
              </a:rPr>
              <a:t> dimensiones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misión</a:t>
            </a:r>
            <a:r>
              <a:rPr lang="pt-BR" b="1" dirty="0">
                <a:solidFill>
                  <a:schemeClr val="bg1"/>
                </a:solidFill>
              </a:rPr>
              <a:t> y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evangelización</a:t>
            </a:r>
            <a:r>
              <a:rPr lang="pt-BR" b="1" dirty="0">
                <a:solidFill>
                  <a:schemeClr val="bg1"/>
                </a:solidFill>
              </a:rPr>
              <a:t>: - Una </a:t>
            </a:r>
            <a:r>
              <a:rPr lang="pt-BR" b="1" dirty="0" err="1">
                <a:solidFill>
                  <a:schemeClr val="bg1"/>
                </a:solidFill>
              </a:rPr>
              <a:t>tarea</a:t>
            </a:r>
            <a:r>
              <a:rPr lang="pt-BR" b="1" dirty="0">
                <a:solidFill>
                  <a:schemeClr val="bg1"/>
                </a:solidFill>
              </a:rPr>
              <a:t> que nos transforma.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39800" y="2282825"/>
            <a:ext cx="10515600" cy="4351338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Las personas necesitamos sentimos en un lugar, necesitamos desarrollar un sentido </a:t>
            </a:r>
            <a:r>
              <a:rPr lang="es-ES" sz="3200" dirty="0" smtClean="0">
                <a:solidFill>
                  <a:schemeClr val="bg1"/>
                </a:solidFill>
              </a:rPr>
              <a:t>de pertenencia </a:t>
            </a:r>
            <a:r>
              <a:rPr lang="es-ES" sz="3200" dirty="0">
                <a:solidFill>
                  <a:schemeClr val="bg1"/>
                </a:solidFill>
              </a:rPr>
              <a:t>que nos vincule a personas y lugares. Es parte de la interacción que </a:t>
            </a:r>
            <a:r>
              <a:rPr lang="es-ES" sz="3200" dirty="0" smtClean="0">
                <a:solidFill>
                  <a:schemeClr val="bg1"/>
                </a:solidFill>
              </a:rPr>
              <a:t>nos devuelve </a:t>
            </a:r>
            <a:r>
              <a:rPr lang="es-ES" sz="3200" dirty="0">
                <a:solidFill>
                  <a:schemeClr val="bg1"/>
                </a:solidFill>
              </a:rPr>
              <a:t>un sentido de identidad. El mismo hecho de tener un sitio para </a:t>
            </a:r>
            <a:r>
              <a:rPr lang="es-ES" sz="3200" dirty="0" smtClean="0">
                <a:solidFill>
                  <a:schemeClr val="bg1"/>
                </a:solidFill>
              </a:rPr>
              <a:t>sentarse representa </a:t>
            </a:r>
            <a:r>
              <a:rPr lang="es-ES" sz="3200" dirty="0">
                <a:solidFill>
                  <a:schemeClr val="bg1"/>
                </a:solidFill>
              </a:rPr>
              <a:t>la confirmación de parte de los demás, de las personas alrededor</a:t>
            </a:r>
            <a:r>
              <a:rPr lang="es-ES" sz="3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pt-BR" sz="3200" dirty="0" err="1" smtClean="0">
                <a:solidFill>
                  <a:schemeClr val="bg1"/>
                </a:solidFill>
              </a:rPr>
              <a:t>Nosotros</a:t>
            </a:r>
            <a:r>
              <a:rPr lang="pt-BR" sz="3200" dirty="0" smtClean="0">
                <a:solidFill>
                  <a:schemeClr val="bg1"/>
                </a:solidFill>
              </a:rPr>
              <a:t> </a:t>
            </a:r>
            <a:r>
              <a:rPr lang="pt-BR" sz="3200" dirty="0" err="1">
                <a:solidFill>
                  <a:schemeClr val="bg1"/>
                </a:solidFill>
              </a:rPr>
              <a:t>pertenecemos</a:t>
            </a:r>
            <a:r>
              <a:rPr lang="pt-BR" sz="3200" dirty="0">
                <a:solidFill>
                  <a:schemeClr val="bg1"/>
                </a:solidFill>
              </a:rPr>
              <a:t> al </a:t>
            </a:r>
            <a:r>
              <a:rPr lang="pt-BR" sz="3200" dirty="0" err="1" smtClean="0">
                <a:solidFill>
                  <a:schemeClr val="bg1"/>
                </a:solidFill>
              </a:rPr>
              <a:t>Señor</a:t>
            </a:r>
            <a:r>
              <a:rPr lang="pt-BR" sz="3200" dirty="0" smtClean="0">
                <a:solidFill>
                  <a:schemeClr val="bg1"/>
                </a:solidFill>
              </a:rPr>
              <a:t>.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454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</a:rPr>
              <a:t>La urgencia de dar testimonio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En este pasaje Jesús se presenta como un profeta. La liberación realizada era un </a:t>
            </a:r>
            <a:r>
              <a:rPr lang="es-ES" sz="3600" dirty="0" smtClean="0">
                <a:solidFill>
                  <a:schemeClr val="bg1"/>
                </a:solidFill>
              </a:rPr>
              <a:t>acto salvífico </a:t>
            </a:r>
            <a:r>
              <a:rPr lang="es-ES" sz="3600" dirty="0">
                <a:solidFill>
                  <a:schemeClr val="bg1"/>
                </a:solidFill>
              </a:rPr>
              <a:t>pero también escandaloso, que trajo como consecuencia, el correr la noticia </a:t>
            </a:r>
            <a:r>
              <a:rPr lang="es-ES" sz="3600" dirty="0" smtClean="0">
                <a:solidFill>
                  <a:schemeClr val="bg1"/>
                </a:solidFill>
              </a:rPr>
              <a:t>de su </a:t>
            </a:r>
            <a:r>
              <a:rPr lang="es-ES" sz="3600" dirty="0">
                <a:solidFill>
                  <a:schemeClr val="bg1"/>
                </a:solidFill>
              </a:rPr>
              <a:t>ministerio. A través del tiempo y en la época del cristianismo se ha acostumbrado </a:t>
            </a:r>
            <a:r>
              <a:rPr lang="es-ES" sz="3600" dirty="0" smtClean="0">
                <a:solidFill>
                  <a:schemeClr val="bg1"/>
                </a:solidFill>
              </a:rPr>
              <a:t>a ver </a:t>
            </a:r>
            <a:r>
              <a:rPr lang="es-ES" sz="3600" dirty="0">
                <a:solidFill>
                  <a:schemeClr val="bg1"/>
                </a:solidFill>
              </a:rPr>
              <a:t>los milagros de Jesús en un sentido apologético. Es decir como pruebas de </a:t>
            </a:r>
            <a:r>
              <a:rPr lang="es-ES" sz="3600" dirty="0" smtClean="0">
                <a:solidFill>
                  <a:schemeClr val="bg1"/>
                </a:solidFill>
              </a:rPr>
              <a:t>la divinidad </a:t>
            </a:r>
            <a:r>
              <a:rPr lang="es-ES" sz="3600" dirty="0">
                <a:solidFill>
                  <a:schemeClr val="bg1"/>
                </a:solidFill>
              </a:rPr>
              <a:t>y el poder del hijo de Dios.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92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</a:rPr>
              <a:t>La urgencia de dar testimonio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En un mundo violento y de segregación social esa tiene que haber sido una </a:t>
            </a:r>
            <a:r>
              <a:rPr lang="es-ES" sz="3600" dirty="0" smtClean="0">
                <a:solidFill>
                  <a:schemeClr val="bg1"/>
                </a:solidFill>
              </a:rPr>
              <a:t>buena noticia</a:t>
            </a:r>
            <a:r>
              <a:rPr lang="es-ES" sz="3600" dirty="0">
                <a:solidFill>
                  <a:schemeClr val="bg1"/>
                </a:solidFill>
              </a:rPr>
              <a:t>, una lluvia fresca, el asomo de la esperanza. Por eso “la proclamación debía </a:t>
            </a:r>
            <a:r>
              <a:rPr lang="es-ES" sz="3600" dirty="0" smtClean="0">
                <a:solidFill>
                  <a:schemeClr val="bg1"/>
                </a:solidFill>
              </a:rPr>
              <a:t>ir acompañada </a:t>
            </a:r>
            <a:r>
              <a:rPr lang="es-ES" sz="3600" dirty="0">
                <a:solidFill>
                  <a:schemeClr val="bg1"/>
                </a:solidFill>
              </a:rPr>
              <a:t>de expresiones concretas sobre un nuevo ordenamiento social”.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159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</a:rPr>
              <a:t>La urgencia de dar testimonio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El pasaje del endemoniado </a:t>
            </a:r>
            <a:r>
              <a:rPr lang="es-ES" sz="3600" dirty="0" err="1">
                <a:solidFill>
                  <a:schemeClr val="bg1"/>
                </a:solidFill>
              </a:rPr>
              <a:t>gadareno</a:t>
            </a:r>
            <a:r>
              <a:rPr lang="es-ES" sz="3600" dirty="0">
                <a:solidFill>
                  <a:schemeClr val="bg1"/>
                </a:solidFill>
              </a:rPr>
              <a:t> es inaugural del ministerio de Jesús. Su ministerio</a:t>
            </a:r>
            <a:r>
              <a:rPr lang="es-ES" sz="3600" dirty="0" smtClean="0">
                <a:solidFill>
                  <a:schemeClr val="bg1"/>
                </a:solidFill>
              </a:rPr>
              <a:t>, según </a:t>
            </a:r>
            <a:r>
              <a:rPr lang="es-ES" sz="3600" dirty="0">
                <a:solidFill>
                  <a:schemeClr val="bg1"/>
                </a:solidFill>
              </a:rPr>
              <a:t>lo relata el Evangelio de Marcos, continúa lleno de actos de justicia y gracia</a:t>
            </a:r>
            <a:r>
              <a:rPr lang="es-ES" sz="3600" dirty="0" smtClean="0">
                <a:solidFill>
                  <a:schemeClr val="bg1"/>
                </a:solidFill>
              </a:rPr>
              <a:t>: alimentación </a:t>
            </a:r>
            <a:r>
              <a:rPr lang="es-ES" sz="3600" dirty="0">
                <a:solidFill>
                  <a:schemeClr val="bg1"/>
                </a:solidFill>
              </a:rPr>
              <a:t>a los hambrientos, curación de los enfermos, compañerismo con </a:t>
            </a:r>
            <a:r>
              <a:rPr lang="es-ES" sz="3600" dirty="0" smtClean="0">
                <a:solidFill>
                  <a:schemeClr val="bg1"/>
                </a:solidFill>
              </a:rPr>
              <a:t>el excluido</a:t>
            </a:r>
            <a:r>
              <a:rPr lang="es-ES" sz="3600" dirty="0">
                <a:solidFill>
                  <a:schemeClr val="bg1"/>
                </a:solidFill>
              </a:rPr>
              <a:t>, liberación a los cautivos, confirmación social de las mujeres, exaltación de </a:t>
            </a:r>
            <a:r>
              <a:rPr lang="es-ES" sz="3600" dirty="0" smtClean="0">
                <a:solidFill>
                  <a:schemeClr val="bg1"/>
                </a:solidFill>
              </a:rPr>
              <a:t>los niños</a:t>
            </a:r>
            <a:r>
              <a:rPr lang="es-ES" sz="3600" dirty="0">
                <a:solidFill>
                  <a:schemeClr val="bg1"/>
                </a:solidFill>
              </a:rPr>
              <a:t>, acogida al extranjero, y buena nueva para los desheredados de la historia.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54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</a:rPr>
              <a:t>La urgencia de dar testimonio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Entonces, ¿qué tendrían que hacer los discípulos? El versículo 8 tiene la respuesta</a:t>
            </a:r>
            <a:r>
              <a:rPr lang="es-ES" sz="3200" dirty="0" smtClean="0">
                <a:solidFill>
                  <a:schemeClr val="bg1"/>
                </a:solidFill>
              </a:rPr>
              <a:t>. Recibirían </a:t>
            </a:r>
            <a:r>
              <a:rPr lang="es-ES" sz="3200" dirty="0">
                <a:solidFill>
                  <a:schemeClr val="bg1"/>
                </a:solidFill>
              </a:rPr>
              <a:t>poder después de que el Espíritu Santo descendiera sobre ellos para </a:t>
            </a:r>
            <a:r>
              <a:rPr lang="es-ES" sz="3200" dirty="0" smtClean="0">
                <a:solidFill>
                  <a:schemeClr val="bg1"/>
                </a:solidFill>
              </a:rPr>
              <a:t>ser testigos </a:t>
            </a:r>
            <a:r>
              <a:rPr lang="es-ES" sz="3200" dirty="0">
                <a:solidFill>
                  <a:schemeClr val="bg1"/>
                </a:solidFill>
              </a:rPr>
              <a:t>de Jesús testigos, proclamando lo que habían visto, oído y experimentado (</a:t>
            </a:r>
            <a:r>
              <a:rPr lang="es-ES" sz="3200" dirty="0" smtClean="0">
                <a:solidFill>
                  <a:schemeClr val="bg1"/>
                </a:solidFill>
              </a:rPr>
              <a:t>1 Juan </a:t>
            </a:r>
            <a:r>
              <a:rPr lang="es-ES" sz="3200" dirty="0">
                <a:solidFill>
                  <a:schemeClr val="bg1"/>
                </a:solidFill>
              </a:rPr>
              <a:t>1.1). A partir de Jerusalén, llevarían su testimonio a través de Judea y de Samaria</a:t>
            </a:r>
            <a:r>
              <a:rPr lang="es-ES" sz="3200" dirty="0" smtClean="0">
                <a:solidFill>
                  <a:schemeClr val="bg1"/>
                </a:solidFill>
              </a:rPr>
              <a:t>, y </a:t>
            </a:r>
            <a:r>
              <a:rPr lang="es-ES" sz="3200" dirty="0">
                <a:solidFill>
                  <a:schemeClr val="bg1"/>
                </a:solidFill>
              </a:rPr>
              <a:t>hasta los confines de la tierra. Este programa de testimonio nos da también </a:t>
            </a:r>
            <a:r>
              <a:rPr lang="es-ES" sz="3200" dirty="0" smtClean="0">
                <a:solidFill>
                  <a:schemeClr val="bg1"/>
                </a:solidFill>
              </a:rPr>
              <a:t>una verdadera </a:t>
            </a:r>
            <a:r>
              <a:rPr lang="es-ES" sz="3200" dirty="0">
                <a:solidFill>
                  <a:schemeClr val="bg1"/>
                </a:solidFill>
              </a:rPr>
              <a:t>tabla de contenido del libro de los Hechos.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849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</a:rPr>
              <a:t>La urgencia de dar testimonio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"Recibiréis poder" (en griego, </a:t>
            </a:r>
            <a:r>
              <a:rPr lang="es-ES" sz="3200" i="1" dirty="0" err="1">
                <a:solidFill>
                  <a:schemeClr val="bg1"/>
                </a:solidFill>
              </a:rPr>
              <a:t>dynamis</a:t>
            </a:r>
            <a:r>
              <a:rPr lang="es-ES" sz="3200" i="1" dirty="0">
                <a:solidFill>
                  <a:schemeClr val="bg1"/>
                </a:solidFill>
              </a:rPr>
              <a:t>, </a:t>
            </a:r>
            <a:r>
              <a:rPr lang="es-ES" sz="3200" dirty="0">
                <a:solidFill>
                  <a:schemeClr val="bg1"/>
                </a:solidFill>
              </a:rPr>
              <a:t>gran poder). Aquí de nuevo se relaciona </a:t>
            </a:r>
            <a:r>
              <a:rPr lang="es-ES" sz="3200" dirty="0" smtClean="0">
                <a:solidFill>
                  <a:schemeClr val="bg1"/>
                </a:solidFill>
              </a:rPr>
              <a:t>el poder </a:t>
            </a:r>
            <a:r>
              <a:rPr lang="es-ES" sz="3200" dirty="0">
                <a:solidFill>
                  <a:schemeClr val="bg1"/>
                </a:solidFill>
              </a:rPr>
              <a:t>con la promesa hecha a Abraham de que todas las familias de la tierra </a:t>
            </a:r>
            <a:r>
              <a:rPr lang="es-ES" sz="3200" dirty="0" smtClean="0">
                <a:solidFill>
                  <a:schemeClr val="bg1"/>
                </a:solidFill>
              </a:rPr>
              <a:t>serían </a:t>
            </a:r>
            <a:r>
              <a:rPr lang="pt-BR" sz="3200" dirty="0" err="1" smtClean="0">
                <a:solidFill>
                  <a:schemeClr val="bg1"/>
                </a:solidFill>
              </a:rPr>
              <a:t>bendecidas</a:t>
            </a:r>
            <a:r>
              <a:rPr lang="pt-BR" sz="3200" dirty="0" smtClean="0">
                <a:solidFill>
                  <a:schemeClr val="bg1"/>
                </a:solidFill>
              </a:rPr>
              <a:t>. </a:t>
            </a:r>
            <a:r>
              <a:rPr lang="pt-BR" sz="3200" dirty="0">
                <a:solidFill>
                  <a:schemeClr val="bg1"/>
                </a:solidFill>
              </a:rPr>
              <a:t>Los seguidores </a:t>
            </a:r>
            <a:r>
              <a:rPr lang="pt-BR" sz="3200" dirty="0" smtClean="0">
                <a:solidFill>
                  <a:schemeClr val="bg1"/>
                </a:solidFill>
              </a:rPr>
              <a:t>de </a:t>
            </a:r>
            <a:r>
              <a:rPr lang="es-ES" sz="3200" dirty="0" smtClean="0">
                <a:solidFill>
                  <a:schemeClr val="bg1"/>
                </a:solidFill>
              </a:rPr>
              <a:t>Jesús </a:t>
            </a:r>
            <a:r>
              <a:rPr lang="es-ES" sz="3200" dirty="0">
                <a:solidFill>
                  <a:schemeClr val="bg1"/>
                </a:solidFill>
              </a:rPr>
              <a:t>deben salir a esparcir el Evangelio a todas las naciones en medio de todas </a:t>
            </a:r>
            <a:r>
              <a:rPr lang="es-ES" sz="3200" dirty="0" smtClean="0">
                <a:solidFill>
                  <a:schemeClr val="bg1"/>
                </a:solidFill>
              </a:rPr>
              <a:t>estas calamidades </a:t>
            </a:r>
            <a:r>
              <a:rPr lang="es-ES" sz="3200" dirty="0">
                <a:solidFill>
                  <a:schemeClr val="bg1"/>
                </a:solidFill>
              </a:rPr>
              <a:t>naturales y todos los trastornos políticos. ¿Cómo sería esto posible</a:t>
            </a:r>
            <a:r>
              <a:rPr lang="es-ES" sz="3200" dirty="0" smtClean="0">
                <a:solidFill>
                  <a:schemeClr val="bg1"/>
                </a:solidFill>
              </a:rPr>
              <a:t>? Recibirían </a:t>
            </a:r>
            <a:r>
              <a:rPr lang="es-ES" sz="3200" dirty="0">
                <a:solidFill>
                  <a:schemeClr val="bg1"/>
                </a:solidFill>
              </a:rPr>
              <a:t>poder como consecuencia de haber sido llenos del Espíritu. Este sería </a:t>
            </a:r>
            <a:r>
              <a:rPr lang="es-ES" sz="3200" dirty="0" smtClean="0">
                <a:solidFill>
                  <a:schemeClr val="bg1"/>
                </a:solidFill>
              </a:rPr>
              <a:t>el secreto </a:t>
            </a:r>
            <a:r>
              <a:rPr lang="es-ES" sz="3200" dirty="0">
                <a:solidFill>
                  <a:schemeClr val="bg1"/>
                </a:solidFill>
              </a:rPr>
              <a:t>de su éxito en la época de la Iglesia, hasta su consumación final, cuando </a:t>
            </a:r>
            <a:r>
              <a:rPr lang="es-ES" sz="3200" dirty="0" smtClean="0">
                <a:solidFill>
                  <a:schemeClr val="bg1"/>
                </a:solidFill>
              </a:rPr>
              <a:t>Jesús </a:t>
            </a:r>
            <a:r>
              <a:rPr lang="pt-BR" sz="3200" dirty="0" err="1" smtClean="0">
                <a:solidFill>
                  <a:schemeClr val="bg1"/>
                </a:solidFill>
              </a:rPr>
              <a:t>regrese</a:t>
            </a:r>
            <a:r>
              <a:rPr lang="pt-BR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9582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03377" cy="1325563"/>
          </a:xfrm>
        </p:spPr>
        <p:txBody>
          <a:bodyPr>
            <a:normAutofit fontScale="90000"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Las</a:t>
            </a:r>
            <a:r>
              <a:rPr lang="pt-BR" b="1" dirty="0">
                <a:solidFill>
                  <a:schemeClr val="bg1"/>
                </a:solidFill>
              </a:rPr>
              <a:t> dimensiones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misión</a:t>
            </a:r>
            <a:r>
              <a:rPr lang="pt-BR" b="1" dirty="0">
                <a:solidFill>
                  <a:schemeClr val="bg1"/>
                </a:solidFill>
              </a:rPr>
              <a:t> y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evangelización</a:t>
            </a:r>
            <a:r>
              <a:rPr lang="pt-BR" b="1" dirty="0" smtClean="0">
                <a:solidFill>
                  <a:schemeClr val="bg1"/>
                </a:solidFill>
              </a:rPr>
              <a:t>: - </a:t>
            </a:r>
            <a:r>
              <a:rPr lang="pt-BR" b="1" dirty="0">
                <a:solidFill>
                  <a:schemeClr val="bg1"/>
                </a:solidFill>
              </a:rPr>
              <a:t>Una </a:t>
            </a:r>
            <a:r>
              <a:rPr lang="pt-BR" b="1" dirty="0" err="1">
                <a:solidFill>
                  <a:schemeClr val="bg1"/>
                </a:solidFill>
              </a:rPr>
              <a:t>tarea</a:t>
            </a:r>
            <a:r>
              <a:rPr lang="pt-BR" b="1" dirty="0">
                <a:solidFill>
                  <a:schemeClr val="bg1"/>
                </a:solidFill>
              </a:rPr>
              <a:t> que nos transforma.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El evangelio de Marcos, en su capítulo cinco, versículos uno al veinte nos habla de </a:t>
            </a:r>
            <a:r>
              <a:rPr lang="es-ES" sz="3200" dirty="0" smtClean="0">
                <a:solidFill>
                  <a:schemeClr val="bg1"/>
                </a:solidFill>
              </a:rPr>
              <a:t>un episodio </a:t>
            </a:r>
            <a:r>
              <a:rPr lang="es-ES" sz="3200" dirty="0">
                <a:solidFill>
                  <a:schemeClr val="bg1"/>
                </a:solidFill>
              </a:rPr>
              <a:t>digno de tomar en cuenta en términos de la transformación que únicamente </a:t>
            </a:r>
            <a:r>
              <a:rPr lang="es-ES" sz="3200" dirty="0" smtClean="0">
                <a:solidFill>
                  <a:schemeClr val="bg1"/>
                </a:solidFill>
              </a:rPr>
              <a:t>es posible </a:t>
            </a:r>
            <a:r>
              <a:rPr lang="es-ES" sz="3200" dirty="0">
                <a:solidFill>
                  <a:schemeClr val="bg1"/>
                </a:solidFill>
              </a:rPr>
              <a:t>en Jesucristo. Se trata de la historia del endemoniado de </a:t>
            </a:r>
            <a:r>
              <a:rPr lang="es-ES" sz="3200" dirty="0" err="1">
                <a:solidFill>
                  <a:schemeClr val="bg1"/>
                </a:solidFill>
              </a:rPr>
              <a:t>Gerasa</a:t>
            </a:r>
            <a:r>
              <a:rPr lang="es-ES" sz="3200" dirty="0">
                <a:solidFill>
                  <a:schemeClr val="bg1"/>
                </a:solidFill>
              </a:rPr>
              <a:t>, quien al ser </a:t>
            </a:r>
            <a:r>
              <a:rPr lang="es-ES" sz="3200" dirty="0" smtClean="0">
                <a:solidFill>
                  <a:schemeClr val="bg1"/>
                </a:solidFill>
              </a:rPr>
              <a:t>en principio </a:t>
            </a:r>
            <a:r>
              <a:rPr lang="es-ES" sz="3200" dirty="0">
                <a:solidFill>
                  <a:schemeClr val="bg1"/>
                </a:solidFill>
              </a:rPr>
              <a:t>víctima de un sistema represivo, es sujeto de compasión y misericordia </a:t>
            </a:r>
            <a:r>
              <a:rPr lang="es-ES" sz="3200" dirty="0" smtClean="0">
                <a:solidFill>
                  <a:schemeClr val="bg1"/>
                </a:solidFill>
              </a:rPr>
              <a:t>de </a:t>
            </a:r>
            <a:r>
              <a:rPr lang="pt-BR" sz="3200" dirty="0" smtClean="0">
                <a:solidFill>
                  <a:schemeClr val="bg1"/>
                </a:solidFill>
              </a:rPr>
              <a:t>parte </a:t>
            </a:r>
            <a:r>
              <a:rPr lang="pt-BR" sz="3200" dirty="0" err="1">
                <a:solidFill>
                  <a:schemeClr val="bg1"/>
                </a:solidFill>
              </a:rPr>
              <a:t>del</a:t>
            </a:r>
            <a:r>
              <a:rPr lang="pt-BR" sz="3200" dirty="0">
                <a:solidFill>
                  <a:schemeClr val="bg1"/>
                </a:solidFill>
              </a:rPr>
              <a:t> </a:t>
            </a:r>
            <a:r>
              <a:rPr lang="pt-BR" sz="3200" dirty="0" err="1">
                <a:solidFill>
                  <a:schemeClr val="bg1"/>
                </a:solidFill>
              </a:rPr>
              <a:t>Señor</a:t>
            </a:r>
            <a:r>
              <a:rPr lang="pt-BR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71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200" y="3778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Las</a:t>
            </a:r>
            <a:r>
              <a:rPr lang="pt-BR" b="1" dirty="0">
                <a:solidFill>
                  <a:schemeClr val="bg1"/>
                </a:solidFill>
              </a:rPr>
              <a:t> dimensiones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misión</a:t>
            </a:r>
            <a:r>
              <a:rPr lang="pt-BR" b="1" dirty="0">
                <a:solidFill>
                  <a:schemeClr val="bg1"/>
                </a:solidFill>
              </a:rPr>
              <a:t> y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evangelización</a:t>
            </a:r>
            <a:r>
              <a:rPr lang="pt-BR" b="1" dirty="0">
                <a:solidFill>
                  <a:schemeClr val="bg1"/>
                </a:solidFill>
              </a:rPr>
              <a:t>: - Una </a:t>
            </a:r>
            <a:r>
              <a:rPr lang="pt-BR" b="1" dirty="0" err="1">
                <a:solidFill>
                  <a:schemeClr val="bg1"/>
                </a:solidFill>
              </a:rPr>
              <a:t>tarea</a:t>
            </a:r>
            <a:r>
              <a:rPr lang="pt-BR" b="1" dirty="0">
                <a:solidFill>
                  <a:schemeClr val="bg1"/>
                </a:solidFill>
              </a:rPr>
              <a:t> que nos transforma.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0900" y="2206625"/>
            <a:ext cx="10515600" cy="4351338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1"/>
                </a:solidFill>
              </a:rPr>
              <a:t>“Y al subir a la barca, el que había estado endemoniado le pedía estar </a:t>
            </a:r>
            <a:r>
              <a:rPr lang="es-ES" sz="3600" b="1" dirty="0" smtClean="0">
                <a:solidFill>
                  <a:schemeClr val="bg1"/>
                </a:solidFill>
              </a:rPr>
              <a:t>con él</a:t>
            </a:r>
            <a:r>
              <a:rPr lang="es-ES" sz="3600" b="1" dirty="0">
                <a:solidFill>
                  <a:schemeClr val="bg1"/>
                </a:solidFill>
              </a:rPr>
              <a:t>. Pero no se lo concedió, sino que le dijo: “Vete a tu casa, donde los tuyos</a:t>
            </a:r>
            <a:r>
              <a:rPr lang="es-ES" sz="3600" b="1" dirty="0" smtClean="0">
                <a:solidFill>
                  <a:schemeClr val="bg1"/>
                </a:solidFill>
              </a:rPr>
              <a:t>, y </a:t>
            </a:r>
            <a:r>
              <a:rPr lang="es-ES" sz="3600" b="1" dirty="0">
                <a:solidFill>
                  <a:schemeClr val="bg1"/>
                </a:solidFill>
              </a:rPr>
              <a:t>cuéntales lo que el Señor ha hecho contigo y que ha tenido compasión </a:t>
            </a:r>
            <a:r>
              <a:rPr lang="es-ES" sz="3600" b="1" dirty="0" smtClean="0">
                <a:solidFill>
                  <a:schemeClr val="bg1"/>
                </a:solidFill>
              </a:rPr>
              <a:t>de ti</a:t>
            </a:r>
            <a:r>
              <a:rPr lang="es-ES" sz="3600" b="1" dirty="0">
                <a:solidFill>
                  <a:schemeClr val="bg1"/>
                </a:solidFill>
              </a:rPr>
              <a:t>”. El se fue y empezó a proclamar por la </a:t>
            </a:r>
            <a:r>
              <a:rPr lang="es-ES" sz="3600" b="1" dirty="0" err="1">
                <a:solidFill>
                  <a:schemeClr val="bg1"/>
                </a:solidFill>
              </a:rPr>
              <a:t>Decápolis</a:t>
            </a:r>
            <a:r>
              <a:rPr lang="es-ES" sz="3600" b="1" dirty="0">
                <a:solidFill>
                  <a:schemeClr val="bg1"/>
                </a:solidFill>
              </a:rPr>
              <a:t> todo lo que Jesús </a:t>
            </a:r>
            <a:r>
              <a:rPr lang="es-ES" sz="3600" b="1" dirty="0" smtClean="0">
                <a:solidFill>
                  <a:schemeClr val="bg1"/>
                </a:solidFill>
              </a:rPr>
              <a:t>había hecho </a:t>
            </a:r>
            <a:r>
              <a:rPr lang="es-ES" sz="3600" b="1" dirty="0">
                <a:solidFill>
                  <a:schemeClr val="bg1"/>
                </a:solidFill>
              </a:rPr>
              <a:t>con él, y todos quedaban maravillados” (BJ Mc 5:18-20)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98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700" y="238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Las</a:t>
            </a:r>
            <a:r>
              <a:rPr lang="pt-BR" b="1" dirty="0">
                <a:solidFill>
                  <a:schemeClr val="bg1"/>
                </a:solidFill>
              </a:rPr>
              <a:t> dimensiones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misión</a:t>
            </a:r>
            <a:r>
              <a:rPr lang="pt-BR" b="1" dirty="0">
                <a:solidFill>
                  <a:schemeClr val="bg1"/>
                </a:solidFill>
              </a:rPr>
              <a:t> y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evangelización</a:t>
            </a:r>
            <a:r>
              <a:rPr lang="pt-BR" b="1" dirty="0">
                <a:solidFill>
                  <a:schemeClr val="bg1"/>
                </a:solidFill>
              </a:rPr>
              <a:t>: - Una </a:t>
            </a:r>
            <a:r>
              <a:rPr lang="pt-BR" b="1" dirty="0" err="1">
                <a:solidFill>
                  <a:schemeClr val="bg1"/>
                </a:solidFill>
              </a:rPr>
              <a:t>tarea</a:t>
            </a:r>
            <a:r>
              <a:rPr lang="pt-BR" b="1" dirty="0">
                <a:solidFill>
                  <a:schemeClr val="bg1"/>
                </a:solidFill>
              </a:rPr>
              <a:t> que nos transforma.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7900" y="2625725"/>
            <a:ext cx="10515600" cy="4351338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Cuenta la historia de opresión, durante la hegemonía del imperio romano, que </a:t>
            </a:r>
            <a:r>
              <a:rPr lang="es-ES" sz="3200" dirty="0" smtClean="0">
                <a:solidFill>
                  <a:schemeClr val="bg1"/>
                </a:solidFill>
              </a:rPr>
              <a:t>eran muchas </a:t>
            </a:r>
            <a:r>
              <a:rPr lang="es-ES" sz="3200" dirty="0">
                <a:solidFill>
                  <a:schemeClr val="bg1"/>
                </a:solidFill>
              </a:rPr>
              <a:t>las víctimas de los horrores de las guerras, cuyas secuelas pervivían en </a:t>
            </a:r>
            <a:r>
              <a:rPr lang="es-ES" sz="3200" dirty="0" smtClean="0">
                <a:solidFill>
                  <a:schemeClr val="bg1"/>
                </a:solidFill>
              </a:rPr>
              <a:t>muchas personas</a:t>
            </a:r>
            <a:r>
              <a:rPr lang="es-ES" sz="3200" dirty="0">
                <a:solidFill>
                  <a:schemeClr val="bg1"/>
                </a:solidFill>
              </a:rPr>
              <a:t>. Al parecer, justamente nuestro personaje era una de tales víctimas de </a:t>
            </a:r>
            <a:r>
              <a:rPr lang="es-ES" sz="3200" dirty="0" smtClean="0">
                <a:solidFill>
                  <a:schemeClr val="bg1"/>
                </a:solidFill>
              </a:rPr>
              <a:t>un sistema </a:t>
            </a:r>
            <a:r>
              <a:rPr lang="es-ES" sz="3200" dirty="0">
                <a:solidFill>
                  <a:schemeClr val="bg1"/>
                </a:solidFill>
              </a:rPr>
              <a:t>de muerte presente en aquél tiempo y mundo conocido.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899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" y="3143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Las</a:t>
            </a:r>
            <a:r>
              <a:rPr lang="pt-BR" b="1" dirty="0">
                <a:solidFill>
                  <a:schemeClr val="bg1"/>
                </a:solidFill>
              </a:rPr>
              <a:t> dimensiones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misión</a:t>
            </a:r>
            <a:r>
              <a:rPr lang="pt-BR" b="1" dirty="0">
                <a:solidFill>
                  <a:schemeClr val="bg1"/>
                </a:solidFill>
              </a:rPr>
              <a:t> y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evangelización</a:t>
            </a:r>
            <a:r>
              <a:rPr lang="pt-BR" b="1" dirty="0">
                <a:solidFill>
                  <a:schemeClr val="bg1"/>
                </a:solidFill>
              </a:rPr>
              <a:t>: - Una </a:t>
            </a:r>
            <a:r>
              <a:rPr lang="pt-BR" b="1" dirty="0" err="1">
                <a:solidFill>
                  <a:schemeClr val="bg1"/>
                </a:solidFill>
              </a:rPr>
              <a:t>tarea</a:t>
            </a:r>
            <a:r>
              <a:rPr lang="pt-BR" b="1" dirty="0">
                <a:solidFill>
                  <a:schemeClr val="bg1"/>
                </a:solidFill>
              </a:rPr>
              <a:t> que nos transforma.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39800" y="2663825"/>
            <a:ext cx="10515600" cy="4351338"/>
          </a:xfrm>
        </p:spPr>
        <p:txBody>
          <a:bodyPr>
            <a:normAutofit/>
          </a:bodyPr>
          <a:lstStyle/>
          <a:p>
            <a:r>
              <a:rPr lang="es-ES" sz="3600" dirty="0" smtClean="0">
                <a:solidFill>
                  <a:schemeClr val="bg1"/>
                </a:solidFill>
              </a:rPr>
              <a:t>Una </a:t>
            </a:r>
            <a:r>
              <a:rPr lang="es-ES" sz="3600" dirty="0">
                <a:solidFill>
                  <a:schemeClr val="bg1"/>
                </a:solidFill>
              </a:rPr>
              <a:t>investigación teológica puede </a:t>
            </a:r>
            <a:r>
              <a:rPr lang="es-ES" sz="3600" dirty="0" smtClean="0">
                <a:solidFill>
                  <a:schemeClr val="bg1"/>
                </a:solidFill>
              </a:rPr>
              <a:t>afirmar que es </a:t>
            </a:r>
            <a:r>
              <a:rPr lang="es-ES" sz="3600" dirty="0">
                <a:solidFill>
                  <a:schemeClr val="bg1"/>
                </a:solidFill>
              </a:rPr>
              <a:t>un tipo de discipulado radical en un contexto de resistencia. Justamente el texto, </a:t>
            </a:r>
            <a:r>
              <a:rPr lang="es-ES" sz="3600" dirty="0" smtClean="0">
                <a:solidFill>
                  <a:schemeClr val="bg1"/>
                </a:solidFill>
              </a:rPr>
              <a:t>por la </a:t>
            </a:r>
            <a:r>
              <a:rPr lang="es-ES" sz="3600" dirty="0">
                <a:solidFill>
                  <a:schemeClr val="bg1"/>
                </a:solidFill>
              </a:rPr>
              <a:t>autoría de Marcos propone un tipo diferente de discipulado; que sin duda tiene </a:t>
            </a:r>
            <a:r>
              <a:rPr lang="es-ES" sz="3600" dirty="0" smtClean="0">
                <a:solidFill>
                  <a:schemeClr val="bg1"/>
                </a:solidFill>
              </a:rPr>
              <a:t>su génesis </a:t>
            </a:r>
            <a:r>
              <a:rPr lang="es-ES" sz="3600" dirty="0">
                <a:solidFill>
                  <a:schemeClr val="bg1"/>
                </a:solidFill>
              </a:rPr>
              <a:t>en la acción transformadora de Jesús.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824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Las</a:t>
            </a:r>
            <a:r>
              <a:rPr lang="pt-BR" b="1" dirty="0">
                <a:solidFill>
                  <a:schemeClr val="bg1"/>
                </a:solidFill>
              </a:rPr>
              <a:t> dimensiones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misión</a:t>
            </a:r>
            <a:r>
              <a:rPr lang="pt-BR" b="1" dirty="0">
                <a:solidFill>
                  <a:schemeClr val="bg1"/>
                </a:solidFill>
              </a:rPr>
              <a:t> y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evangelización</a:t>
            </a:r>
            <a:r>
              <a:rPr lang="pt-BR" b="1" dirty="0">
                <a:solidFill>
                  <a:schemeClr val="bg1"/>
                </a:solidFill>
              </a:rPr>
              <a:t>: - Una </a:t>
            </a:r>
            <a:r>
              <a:rPr lang="pt-BR" b="1" dirty="0" err="1">
                <a:solidFill>
                  <a:schemeClr val="bg1"/>
                </a:solidFill>
              </a:rPr>
              <a:t>tarea</a:t>
            </a:r>
            <a:r>
              <a:rPr lang="pt-BR" b="1" dirty="0">
                <a:solidFill>
                  <a:schemeClr val="bg1"/>
                </a:solidFill>
              </a:rPr>
              <a:t> que nos transforma.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0100" y="2740025"/>
            <a:ext cx="10515600" cy="4351338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Nótese que la buena noticia emerge en un contexto de polarización, donde el </a:t>
            </a:r>
            <a:r>
              <a:rPr lang="es-ES" sz="3600" dirty="0" smtClean="0">
                <a:solidFill>
                  <a:schemeClr val="bg1"/>
                </a:solidFill>
              </a:rPr>
              <a:t>dominio romano </a:t>
            </a:r>
            <a:r>
              <a:rPr lang="es-ES" sz="3600" dirty="0">
                <a:solidFill>
                  <a:schemeClr val="bg1"/>
                </a:solidFill>
              </a:rPr>
              <a:t>era sinónimo de exterminio y de sufrimiento. Tiene valor entonces </a:t>
            </a:r>
            <a:r>
              <a:rPr lang="es-ES" sz="3600" dirty="0" smtClean="0">
                <a:solidFill>
                  <a:schemeClr val="bg1"/>
                </a:solidFill>
              </a:rPr>
              <a:t>la convocatoria </a:t>
            </a:r>
            <a:r>
              <a:rPr lang="es-ES" sz="3600" dirty="0">
                <a:solidFill>
                  <a:schemeClr val="bg1"/>
                </a:solidFill>
              </a:rPr>
              <a:t>a un discipulado radical en medio de la muerte, haciendo también que </a:t>
            </a:r>
            <a:r>
              <a:rPr lang="es-ES" sz="3600" dirty="0" smtClean="0">
                <a:solidFill>
                  <a:schemeClr val="bg1"/>
                </a:solidFill>
              </a:rPr>
              <a:t>los cambios </a:t>
            </a:r>
            <a:r>
              <a:rPr lang="es-ES" sz="3600" dirty="0">
                <a:solidFill>
                  <a:schemeClr val="bg1"/>
                </a:solidFill>
              </a:rPr>
              <a:t>en torno al llamado sean radicales como la transformación de un </a:t>
            </a:r>
            <a:r>
              <a:rPr lang="es-ES" sz="3600" dirty="0" smtClean="0">
                <a:solidFill>
                  <a:schemeClr val="bg1"/>
                </a:solidFill>
              </a:rPr>
              <a:t>endemoniado </a:t>
            </a:r>
            <a:r>
              <a:rPr lang="pt-BR" sz="3600" dirty="0" err="1" smtClean="0">
                <a:solidFill>
                  <a:schemeClr val="bg1"/>
                </a:solidFill>
              </a:rPr>
              <a:t>en</a:t>
            </a:r>
            <a:r>
              <a:rPr lang="pt-BR" sz="3600" dirty="0" smtClean="0">
                <a:solidFill>
                  <a:schemeClr val="bg1"/>
                </a:solidFill>
              </a:rPr>
              <a:t> </a:t>
            </a:r>
            <a:r>
              <a:rPr lang="pt-BR" sz="3600" dirty="0" err="1">
                <a:solidFill>
                  <a:schemeClr val="bg1"/>
                </a:solidFill>
              </a:rPr>
              <a:t>un</a:t>
            </a:r>
            <a:r>
              <a:rPr lang="pt-BR" sz="3600" dirty="0">
                <a:solidFill>
                  <a:schemeClr val="bg1"/>
                </a:solidFill>
              </a:rPr>
              <a:t> discípulo.</a:t>
            </a:r>
          </a:p>
        </p:txBody>
      </p:sp>
    </p:spTree>
    <p:extLst>
      <p:ext uri="{BB962C8B-B14F-4D97-AF65-F5344CB8AC3E}">
        <p14:creationId xmlns:p14="http://schemas.microsoft.com/office/powerpoint/2010/main" val="2666199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800" y="3778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Las</a:t>
            </a:r>
            <a:r>
              <a:rPr lang="pt-BR" b="1" dirty="0">
                <a:solidFill>
                  <a:schemeClr val="bg1"/>
                </a:solidFill>
              </a:rPr>
              <a:t> dimensiones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misión</a:t>
            </a:r>
            <a:r>
              <a:rPr lang="pt-BR" b="1" dirty="0">
                <a:solidFill>
                  <a:schemeClr val="bg1"/>
                </a:solidFill>
              </a:rPr>
              <a:t> y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evangelización</a:t>
            </a:r>
            <a:r>
              <a:rPr lang="pt-BR" b="1" dirty="0">
                <a:solidFill>
                  <a:schemeClr val="bg1"/>
                </a:solidFill>
              </a:rPr>
              <a:t>: - Una </a:t>
            </a:r>
            <a:r>
              <a:rPr lang="pt-BR" b="1" dirty="0" err="1">
                <a:solidFill>
                  <a:schemeClr val="bg1"/>
                </a:solidFill>
              </a:rPr>
              <a:t>tarea</a:t>
            </a:r>
            <a:r>
              <a:rPr lang="pt-BR" b="1" dirty="0">
                <a:solidFill>
                  <a:schemeClr val="bg1"/>
                </a:solidFill>
              </a:rPr>
              <a:t> que nos transforma.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12800" y="2105025"/>
            <a:ext cx="10515600" cy="4351338"/>
          </a:xfrm>
        </p:spPr>
        <p:txBody>
          <a:bodyPr>
            <a:no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El hecho de atravesar el mar o el lago supone una voluntad concreta de </a:t>
            </a:r>
            <a:r>
              <a:rPr lang="es-ES" sz="3200" dirty="0" smtClean="0">
                <a:solidFill>
                  <a:schemeClr val="bg1"/>
                </a:solidFill>
              </a:rPr>
              <a:t>proyectarse desde </a:t>
            </a:r>
            <a:r>
              <a:rPr lang="es-ES" sz="3200" dirty="0">
                <a:solidFill>
                  <a:schemeClr val="bg1"/>
                </a:solidFill>
              </a:rPr>
              <a:t>una realidad propia y particular, hacia una desconocida o no habitual por parte </a:t>
            </a:r>
            <a:r>
              <a:rPr lang="es-ES" sz="3200" dirty="0" smtClean="0">
                <a:solidFill>
                  <a:schemeClr val="bg1"/>
                </a:solidFill>
              </a:rPr>
              <a:t>de Jesús</a:t>
            </a:r>
            <a:r>
              <a:rPr lang="es-ES" sz="3200" dirty="0">
                <a:solidFill>
                  <a:schemeClr val="bg1"/>
                </a:solidFill>
              </a:rPr>
              <a:t>. Marcos habla de lago primero en un esfuerzo de señalar el espacio geo-social</a:t>
            </a:r>
            <a:r>
              <a:rPr lang="es-ES" sz="3200" dirty="0" smtClean="0">
                <a:solidFill>
                  <a:schemeClr val="bg1"/>
                </a:solidFill>
              </a:rPr>
              <a:t>, segundo </a:t>
            </a:r>
            <a:r>
              <a:rPr lang="es-ES" sz="3200" dirty="0">
                <a:solidFill>
                  <a:schemeClr val="bg1"/>
                </a:solidFill>
              </a:rPr>
              <a:t>en un afán de acercar la realidad de desigualdad social, política y </a:t>
            </a:r>
            <a:r>
              <a:rPr lang="es-ES" sz="3200" dirty="0" smtClean="0">
                <a:solidFill>
                  <a:schemeClr val="bg1"/>
                </a:solidFill>
              </a:rPr>
              <a:t>económica entre </a:t>
            </a:r>
            <a:r>
              <a:rPr lang="es-ES" sz="3200" dirty="0">
                <a:solidFill>
                  <a:schemeClr val="bg1"/>
                </a:solidFill>
              </a:rPr>
              <a:t>los que vivían en el lado gentil y el judío. Lucas habla de mar, lo </a:t>
            </a:r>
            <a:r>
              <a:rPr lang="es-ES" sz="3200" dirty="0" smtClean="0">
                <a:solidFill>
                  <a:schemeClr val="bg1"/>
                </a:solidFill>
              </a:rPr>
              <a:t>cual directamente </a:t>
            </a:r>
            <a:r>
              <a:rPr lang="es-ES" sz="3200" dirty="0">
                <a:solidFill>
                  <a:schemeClr val="bg1"/>
                </a:solidFill>
              </a:rPr>
              <a:t>traslada la mente del lector hacia un escenario mucho más grande </a:t>
            </a:r>
            <a:r>
              <a:rPr lang="es-ES" sz="3200" dirty="0" smtClean="0">
                <a:solidFill>
                  <a:schemeClr val="bg1"/>
                </a:solidFill>
              </a:rPr>
              <a:t>y </a:t>
            </a:r>
            <a:r>
              <a:rPr lang="pt-BR" sz="3200" dirty="0" smtClean="0">
                <a:solidFill>
                  <a:schemeClr val="bg1"/>
                </a:solidFill>
              </a:rPr>
              <a:t>distante </a:t>
            </a:r>
            <a:r>
              <a:rPr lang="pt-BR" sz="3200" dirty="0" err="1">
                <a:solidFill>
                  <a:schemeClr val="bg1"/>
                </a:solidFill>
              </a:rPr>
              <a:t>en</a:t>
            </a:r>
            <a:r>
              <a:rPr lang="pt-BR" sz="3200" dirty="0">
                <a:solidFill>
                  <a:schemeClr val="bg1"/>
                </a:solidFill>
              </a:rPr>
              <a:t> términos </a:t>
            </a:r>
            <a:r>
              <a:rPr lang="pt-BR" sz="3200" dirty="0" err="1">
                <a:solidFill>
                  <a:schemeClr val="bg1"/>
                </a:solidFill>
              </a:rPr>
              <a:t>territoriales</a:t>
            </a:r>
            <a:r>
              <a:rPr lang="pt-BR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8068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800" y="3905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Las</a:t>
            </a:r>
            <a:r>
              <a:rPr lang="pt-BR" b="1" dirty="0">
                <a:solidFill>
                  <a:schemeClr val="bg1"/>
                </a:solidFill>
              </a:rPr>
              <a:t> dimensiones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misión</a:t>
            </a:r>
            <a:r>
              <a:rPr lang="pt-BR" b="1" dirty="0">
                <a:solidFill>
                  <a:schemeClr val="bg1"/>
                </a:solidFill>
              </a:rPr>
              <a:t> y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evangelización</a:t>
            </a:r>
            <a:r>
              <a:rPr lang="pt-BR" b="1" dirty="0">
                <a:solidFill>
                  <a:schemeClr val="bg1"/>
                </a:solidFill>
              </a:rPr>
              <a:t>: - Una </a:t>
            </a:r>
            <a:r>
              <a:rPr lang="pt-BR" b="1" dirty="0" err="1">
                <a:solidFill>
                  <a:schemeClr val="bg1"/>
                </a:solidFill>
              </a:rPr>
              <a:t>tarea</a:t>
            </a:r>
            <a:r>
              <a:rPr lang="pt-BR" b="1" dirty="0">
                <a:solidFill>
                  <a:schemeClr val="bg1"/>
                </a:solidFill>
              </a:rPr>
              <a:t> que nos transforma.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57425"/>
            <a:ext cx="10515600" cy="4351338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El texto refleja una nueva realidad encubierta por las condiciones de dominación </a:t>
            </a:r>
            <a:r>
              <a:rPr lang="es-ES" sz="3200" dirty="0" smtClean="0">
                <a:solidFill>
                  <a:schemeClr val="bg1"/>
                </a:solidFill>
              </a:rPr>
              <a:t>que ejercía </a:t>
            </a:r>
            <a:r>
              <a:rPr lang="es-ES" sz="3200" dirty="0">
                <a:solidFill>
                  <a:schemeClr val="bg1"/>
                </a:solidFill>
              </a:rPr>
              <a:t>el imperio de turno. Una de las víctimas directas es sin duda el hombre </a:t>
            </a:r>
            <a:r>
              <a:rPr lang="es-ES" sz="3200" dirty="0" smtClean="0">
                <a:solidFill>
                  <a:schemeClr val="bg1"/>
                </a:solidFill>
              </a:rPr>
              <a:t>señalado como </a:t>
            </a:r>
            <a:r>
              <a:rPr lang="es-ES" sz="3200" dirty="0">
                <a:solidFill>
                  <a:schemeClr val="bg1"/>
                </a:solidFill>
              </a:rPr>
              <a:t>“endemoniado” El v. 9 de Marcos 5 refleja la respuesta del endemoniado </a:t>
            </a:r>
            <a:r>
              <a:rPr lang="es-ES" sz="3200" dirty="0" smtClean="0">
                <a:solidFill>
                  <a:schemeClr val="bg1"/>
                </a:solidFill>
              </a:rPr>
              <a:t>hacia Jesús </a:t>
            </a:r>
            <a:r>
              <a:rPr lang="es-ES" sz="3200" dirty="0">
                <a:solidFill>
                  <a:schemeClr val="bg1"/>
                </a:solidFill>
              </a:rPr>
              <a:t>en términos de una asimilación de un proyecto perverso de sufrimiento y dolor</a:t>
            </a:r>
            <a:r>
              <a:rPr lang="es-ES" sz="3200" dirty="0" smtClean="0">
                <a:solidFill>
                  <a:schemeClr val="bg1"/>
                </a:solidFill>
              </a:rPr>
              <a:t>, pues </a:t>
            </a:r>
            <a:r>
              <a:rPr lang="es-ES" sz="3200" dirty="0">
                <a:solidFill>
                  <a:schemeClr val="bg1"/>
                </a:solidFill>
              </a:rPr>
              <a:t>las legiones romanas en sus incursiones bélicas sembraban muerte y destrucción</a:t>
            </a:r>
            <a:r>
              <a:rPr lang="es-ES" sz="3200" dirty="0" smtClean="0">
                <a:solidFill>
                  <a:schemeClr val="bg1"/>
                </a:solidFill>
              </a:rPr>
              <a:t>. Por </a:t>
            </a:r>
            <a:r>
              <a:rPr lang="es-ES" sz="3200" dirty="0">
                <a:solidFill>
                  <a:schemeClr val="bg1"/>
                </a:solidFill>
              </a:rPr>
              <a:t>tanto, puede bien tratarse de un grito, (v.7) clamor, o gemido de impotencia.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230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700" y="3270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Las</a:t>
            </a:r>
            <a:r>
              <a:rPr lang="pt-BR" b="1" dirty="0">
                <a:solidFill>
                  <a:schemeClr val="bg1"/>
                </a:solidFill>
              </a:rPr>
              <a:t> dimensiones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misión</a:t>
            </a:r>
            <a:r>
              <a:rPr lang="pt-BR" b="1" dirty="0">
                <a:solidFill>
                  <a:schemeClr val="bg1"/>
                </a:solidFill>
              </a:rPr>
              <a:t> y de </a:t>
            </a:r>
            <a:r>
              <a:rPr lang="pt-BR" b="1" dirty="0" err="1">
                <a:solidFill>
                  <a:schemeClr val="bg1"/>
                </a:solidFill>
              </a:rPr>
              <a:t>la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>
                <a:solidFill>
                  <a:schemeClr val="bg1"/>
                </a:solidFill>
              </a:rPr>
              <a:t>evangelización</a:t>
            </a:r>
            <a:r>
              <a:rPr lang="pt-BR" b="1" dirty="0">
                <a:solidFill>
                  <a:schemeClr val="bg1"/>
                </a:solidFill>
              </a:rPr>
              <a:t>: - Una </a:t>
            </a:r>
            <a:r>
              <a:rPr lang="pt-BR" b="1" dirty="0" err="1">
                <a:solidFill>
                  <a:schemeClr val="bg1"/>
                </a:solidFill>
              </a:rPr>
              <a:t>tarea</a:t>
            </a:r>
            <a:r>
              <a:rPr lang="pt-BR" b="1" dirty="0">
                <a:solidFill>
                  <a:schemeClr val="bg1"/>
                </a:solidFill>
              </a:rPr>
              <a:t> que nos transforma.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Asistimos, por medio del relato de Marcos al hecho de encontrar a un hombre, </a:t>
            </a:r>
            <a:r>
              <a:rPr lang="es-ES" sz="3200" dirty="0" smtClean="0">
                <a:solidFill>
                  <a:schemeClr val="bg1"/>
                </a:solidFill>
              </a:rPr>
              <a:t>receptor de </a:t>
            </a:r>
            <a:r>
              <a:rPr lang="es-ES" sz="3200" dirty="0">
                <a:solidFill>
                  <a:schemeClr val="bg1"/>
                </a:solidFill>
              </a:rPr>
              <a:t>un triple violencia. Como dijimos, está primero, la violencia institucionalizada </a:t>
            </a:r>
            <a:r>
              <a:rPr lang="es-ES" sz="3200" dirty="0" smtClean="0">
                <a:solidFill>
                  <a:schemeClr val="bg1"/>
                </a:solidFill>
              </a:rPr>
              <a:t>del imperio </a:t>
            </a:r>
            <a:r>
              <a:rPr lang="es-ES" sz="3200" dirty="0">
                <a:solidFill>
                  <a:schemeClr val="bg1"/>
                </a:solidFill>
              </a:rPr>
              <a:t>romano con las particularidades ya mencionadas; está también la </a:t>
            </a:r>
            <a:r>
              <a:rPr lang="es-ES" sz="3200" dirty="0" smtClean="0">
                <a:solidFill>
                  <a:schemeClr val="bg1"/>
                </a:solidFill>
              </a:rPr>
              <a:t>violencia contra </a:t>
            </a:r>
            <a:r>
              <a:rPr lang="es-ES" sz="3200" dirty="0">
                <a:solidFill>
                  <a:schemeClr val="bg1"/>
                </a:solidFill>
              </a:rPr>
              <a:t>sí mismo. Dice el (v.5) que él siempre andaba noche y día entre los sepulcros, </a:t>
            </a:r>
            <a:r>
              <a:rPr lang="es-ES" sz="3200" dirty="0" smtClean="0">
                <a:solidFill>
                  <a:schemeClr val="bg1"/>
                </a:solidFill>
              </a:rPr>
              <a:t>y por </a:t>
            </a:r>
            <a:r>
              <a:rPr lang="es-ES" sz="3200" dirty="0">
                <a:solidFill>
                  <a:schemeClr val="bg1"/>
                </a:solidFill>
              </a:rPr>
              <a:t>los montes, dando gritos e hiriéndose con piedras. A ello se añada la </a:t>
            </a:r>
            <a:r>
              <a:rPr lang="es-ES" sz="3200" dirty="0" smtClean="0">
                <a:solidFill>
                  <a:schemeClr val="bg1"/>
                </a:solidFill>
              </a:rPr>
              <a:t>violencia </a:t>
            </a:r>
            <a:r>
              <a:rPr lang="es-ES" sz="3200" dirty="0">
                <a:solidFill>
                  <a:schemeClr val="bg1"/>
                </a:solidFill>
              </a:rPr>
              <a:t>practicada contra él por el pueblo. Dice el (v. 4) que muchas veces le habían atado </a:t>
            </a:r>
            <a:r>
              <a:rPr lang="es-ES" sz="3200" dirty="0" smtClean="0">
                <a:solidFill>
                  <a:schemeClr val="bg1"/>
                </a:solidFill>
              </a:rPr>
              <a:t>con </a:t>
            </a:r>
            <a:r>
              <a:rPr lang="pt-BR" sz="3200" dirty="0" err="1" smtClean="0">
                <a:solidFill>
                  <a:schemeClr val="bg1"/>
                </a:solidFill>
              </a:rPr>
              <a:t>grillos</a:t>
            </a:r>
            <a:r>
              <a:rPr lang="pt-BR" sz="3200" dirty="0" smtClean="0">
                <a:solidFill>
                  <a:schemeClr val="bg1"/>
                </a:solidFill>
              </a:rPr>
              <a:t> </a:t>
            </a:r>
            <a:r>
              <a:rPr lang="pt-BR" sz="3200" dirty="0">
                <a:solidFill>
                  <a:schemeClr val="bg1"/>
                </a:solidFill>
              </a:rPr>
              <a:t>y </a:t>
            </a:r>
            <a:r>
              <a:rPr lang="pt-BR" sz="3200" dirty="0" err="1">
                <a:solidFill>
                  <a:schemeClr val="bg1"/>
                </a:solidFill>
              </a:rPr>
              <a:t>cadenas</a:t>
            </a:r>
            <a:r>
              <a:rPr lang="pt-BR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29262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1469</Words>
  <Application>Microsoft Office PowerPoint</Application>
  <PresentationFormat>Widescreen</PresentationFormat>
  <Paragraphs>36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Las dimensiones de la misión y de la evangelización: - Una tarea que nos transforma.</vt:lpstr>
      <vt:lpstr>Las dimensiones de la misión y de la evangelización: - Una tarea que nos transforma.</vt:lpstr>
      <vt:lpstr>Las dimensiones de la misión y de la evangelización: - Una tarea que nos transforma.</vt:lpstr>
      <vt:lpstr>Las dimensiones de la misión y de la evangelización: - Una tarea que nos transforma.</vt:lpstr>
      <vt:lpstr>Las dimensiones de la misión y de la evangelización: - Una tarea que nos transforma.</vt:lpstr>
      <vt:lpstr>Las dimensiones de la misión y de la evangelización: - Una tarea que nos transforma.</vt:lpstr>
      <vt:lpstr>Las dimensiones de la misión y de la evangelización: - Una tarea que nos transforma.</vt:lpstr>
      <vt:lpstr>Las dimensiones de la misión y de la evangelización: - Una tarea que nos transforma.</vt:lpstr>
      <vt:lpstr>Las dimensiones de la misión y de la evangelización: - Una tarea que nos transforma.</vt:lpstr>
      <vt:lpstr>Las dimensiones de la misión y de la evangelización: - Una tarea que nos transforma.</vt:lpstr>
      <vt:lpstr>Las dimensiones de la misión y de la evangelización: - Una tarea que nos transforma.</vt:lpstr>
      <vt:lpstr>La urgencia de dar testimonio</vt:lpstr>
      <vt:lpstr>La urgencia de dar testimonio</vt:lpstr>
      <vt:lpstr>La urgencia de dar testimonio</vt:lpstr>
      <vt:lpstr>La urgencia de dar testimonio</vt:lpstr>
      <vt:lpstr>La urgencia de dar testimonio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Nicanor Lopes</dc:creator>
  <cp:lastModifiedBy>Lucia</cp:lastModifiedBy>
  <cp:revision>7</cp:revision>
  <dcterms:created xsi:type="dcterms:W3CDTF">2018-06-02T14:25:58Z</dcterms:created>
  <dcterms:modified xsi:type="dcterms:W3CDTF">2019-04-20T14:18:35Z</dcterms:modified>
</cp:coreProperties>
</file>