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5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3" d="100"/>
          <a:sy n="43" d="100"/>
        </p:scale>
        <p:origin x="16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5B69-22DD-419D-8448-E8700483F0FC}" type="datetimeFigureOut">
              <a:rPr lang="pt-BR" smtClean="0"/>
              <a:t>26/04/2019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C632-5EA6-4306-A734-4AD8B34F44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4974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5B69-22DD-419D-8448-E8700483F0FC}" type="datetimeFigureOut">
              <a:rPr lang="pt-BR" smtClean="0"/>
              <a:t>26/04/2019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C632-5EA6-4306-A734-4AD8B34F44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5427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5B69-22DD-419D-8448-E8700483F0FC}" type="datetimeFigureOut">
              <a:rPr lang="pt-BR" smtClean="0"/>
              <a:t>26/04/2019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C632-5EA6-4306-A734-4AD8B34F44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8609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5B69-22DD-419D-8448-E8700483F0FC}" type="datetimeFigureOut">
              <a:rPr lang="pt-BR" smtClean="0"/>
              <a:t>26/04/2019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C632-5EA6-4306-A734-4AD8B34F448C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7688" y="0"/>
            <a:ext cx="2194312" cy="149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559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5B69-22DD-419D-8448-E8700483F0FC}" type="datetimeFigureOut">
              <a:rPr lang="pt-BR" smtClean="0"/>
              <a:t>26/04/2019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C632-5EA6-4306-A734-4AD8B34F44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0242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5B69-22DD-419D-8448-E8700483F0FC}" type="datetimeFigureOut">
              <a:rPr lang="pt-BR" smtClean="0"/>
              <a:t>26/04/2019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C632-5EA6-4306-A734-4AD8B34F44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5450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5B69-22DD-419D-8448-E8700483F0FC}" type="datetimeFigureOut">
              <a:rPr lang="pt-BR" smtClean="0"/>
              <a:t>26/04/2019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C632-5EA6-4306-A734-4AD8B34F44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3945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5B69-22DD-419D-8448-E8700483F0FC}" type="datetimeFigureOut">
              <a:rPr lang="pt-BR" smtClean="0"/>
              <a:t>26/04/2019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C632-5EA6-4306-A734-4AD8B34F44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7408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5B69-22DD-419D-8448-E8700483F0FC}" type="datetimeFigureOut">
              <a:rPr lang="pt-BR" smtClean="0"/>
              <a:t>26/04/2019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C632-5EA6-4306-A734-4AD8B34F44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6145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5B69-22DD-419D-8448-E8700483F0FC}" type="datetimeFigureOut">
              <a:rPr lang="pt-BR" smtClean="0"/>
              <a:t>26/04/2019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C632-5EA6-4306-A734-4AD8B34F44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4485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5B69-22DD-419D-8448-E8700483F0FC}" type="datetimeFigureOut">
              <a:rPr lang="pt-BR" smtClean="0"/>
              <a:t>26/04/2019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C632-5EA6-4306-A734-4AD8B34F44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7005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75B69-22DD-419D-8448-E8700483F0FC}" type="datetimeFigureOut">
              <a:rPr lang="pt-BR" smtClean="0"/>
              <a:t>26/04/2019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7C632-5EA6-4306-A734-4AD8B34F44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938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5004048" y="1916833"/>
            <a:ext cx="6048672" cy="55921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2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BR" altLang="pt-BR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pt-BR" altLang="pt-BR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t-BR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pt-BR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8028384" y="291002"/>
            <a:ext cx="3509554" cy="2760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32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</a:t>
            </a:r>
            <a:r>
              <a:rPr lang="pt-BR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dimensiones de </a:t>
            </a:r>
            <a:r>
              <a:rPr lang="pt-BR" sz="3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</a:t>
            </a:r>
            <a:r>
              <a:rPr lang="pt-BR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3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misión</a:t>
            </a:r>
            <a:r>
              <a:rPr lang="pt-BR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 de </a:t>
            </a:r>
            <a:r>
              <a:rPr lang="pt-BR" sz="3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</a:t>
            </a:r>
            <a:r>
              <a:rPr lang="pt-BR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3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evangelización</a:t>
            </a:r>
            <a:r>
              <a:rPr lang="pt-BR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pt-BR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pt-BR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Una </a:t>
            </a:r>
            <a:r>
              <a:rPr lang="pt-BR" sz="3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tarea</a:t>
            </a:r>
            <a:r>
              <a:rPr lang="pt-BR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que nos </a:t>
            </a:r>
            <a:r>
              <a:rPr lang="pt-BR" sz="3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envía</a:t>
            </a:r>
            <a:r>
              <a:rPr lang="pt-BR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t-BR" sz="3200" b="1" dirty="0"/>
          </a:p>
        </p:txBody>
      </p:sp>
    </p:spTree>
    <p:extLst>
      <p:ext uri="{BB962C8B-B14F-4D97-AF65-F5344CB8AC3E}">
        <p14:creationId xmlns:p14="http://schemas.microsoft.com/office/powerpoint/2010/main" val="73670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z="3200" dirty="0">
                <a:solidFill>
                  <a:schemeClr val="bg1"/>
                </a:solidFill>
              </a:rPr>
              <a:t>Para Jesús, está claro que ha llegado la hora de la protesta pacífica, por medio de </a:t>
            </a:r>
            <a:r>
              <a:rPr lang="es-ES" sz="3200" dirty="0" smtClean="0">
                <a:solidFill>
                  <a:schemeClr val="bg1"/>
                </a:solidFill>
              </a:rPr>
              <a:t>las señales </a:t>
            </a:r>
            <a:r>
              <a:rPr lang="es-ES" sz="3200" dirty="0">
                <a:solidFill>
                  <a:schemeClr val="bg1"/>
                </a:solidFill>
              </a:rPr>
              <a:t>del reino. Todo ello significa una agenda de trabajo. La participación del “</a:t>
            </a:r>
            <a:r>
              <a:rPr lang="es-ES" sz="3200" i="1" dirty="0" err="1">
                <a:solidFill>
                  <a:schemeClr val="bg1"/>
                </a:solidFill>
              </a:rPr>
              <a:t>ruah</a:t>
            </a:r>
            <a:r>
              <a:rPr lang="es-ES" sz="3200" dirty="0" smtClean="0">
                <a:solidFill>
                  <a:schemeClr val="bg1"/>
                </a:solidFill>
              </a:rPr>
              <a:t>” de </a:t>
            </a:r>
            <a:r>
              <a:rPr lang="es-ES" sz="3200" dirty="0">
                <a:solidFill>
                  <a:schemeClr val="bg1"/>
                </a:solidFill>
              </a:rPr>
              <a:t>Dios es determinante. La misión de Jesús no hubiera tenido los frutos que tuvo sin </a:t>
            </a:r>
            <a:r>
              <a:rPr lang="es-ES" sz="3200" dirty="0" smtClean="0">
                <a:solidFill>
                  <a:schemeClr val="bg1"/>
                </a:solidFill>
              </a:rPr>
              <a:t>el Espíritu</a:t>
            </a:r>
            <a:r>
              <a:rPr lang="es-ES" sz="3200" dirty="0">
                <a:solidFill>
                  <a:schemeClr val="bg1"/>
                </a:solidFill>
              </a:rPr>
              <a:t>; tampoco el Espíritu habría sido tan notorio si Jesús no hubieses sido enviado</a:t>
            </a:r>
            <a:r>
              <a:rPr lang="es-ES" sz="3200" dirty="0" smtClean="0">
                <a:solidFill>
                  <a:schemeClr val="bg1"/>
                </a:solidFill>
              </a:rPr>
              <a:t>. Queda </a:t>
            </a:r>
            <a:r>
              <a:rPr lang="es-ES" sz="3200" dirty="0">
                <a:solidFill>
                  <a:schemeClr val="bg1"/>
                </a:solidFill>
              </a:rPr>
              <a:t>por sentado que aquí asistimos a la verificación de la existencia de un </a:t>
            </a:r>
            <a:r>
              <a:rPr lang="es-ES" sz="3200" dirty="0" smtClean="0">
                <a:solidFill>
                  <a:schemeClr val="bg1"/>
                </a:solidFill>
              </a:rPr>
              <a:t>misionero por </a:t>
            </a:r>
            <a:r>
              <a:rPr lang="es-ES" sz="3200" dirty="0">
                <a:solidFill>
                  <a:schemeClr val="bg1"/>
                </a:solidFill>
              </a:rPr>
              <a:t>excelencia. Es decir Dios mismo enviando al Hijo y al </a:t>
            </a:r>
            <a:r>
              <a:rPr lang="es-ES" sz="3200" dirty="0" smtClean="0">
                <a:solidFill>
                  <a:schemeClr val="bg1"/>
                </a:solidFill>
              </a:rPr>
              <a:t>Espíritu </a:t>
            </a:r>
            <a:r>
              <a:rPr lang="es-ES" sz="3200" dirty="0">
                <a:solidFill>
                  <a:schemeClr val="bg1"/>
                </a:solidFill>
              </a:rPr>
              <a:t>para una </a:t>
            </a:r>
            <a:r>
              <a:rPr lang="es-ES" sz="3200" dirty="0" smtClean="0">
                <a:solidFill>
                  <a:schemeClr val="bg1"/>
                </a:solidFill>
              </a:rPr>
              <a:t>misión </a:t>
            </a:r>
            <a:r>
              <a:rPr lang="pt-BR" sz="3200" dirty="0" smtClean="0">
                <a:solidFill>
                  <a:schemeClr val="bg1"/>
                </a:solidFill>
              </a:rPr>
              <a:t>redentora </a:t>
            </a:r>
            <a:r>
              <a:rPr lang="pt-BR" sz="3200" dirty="0" err="1">
                <a:solidFill>
                  <a:schemeClr val="bg1"/>
                </a:solidFill>
              </a:rPr>
              <a:t>en</a:t>
            </a:r>
            <a:r>
              <a:rPr lang="pt-BR" sz="3200" dirty="0">
                <a:solidFill>
                  <a:schemeClr val="bg1"/>
                </a:solidFill>
              </a:rPr>
              <a:t> </a:t>
            </a:r>
            <a:r>
              <a:rPr lang="pt-BR" sz="3200" dirty="0" err="1">
                <a:solidFill>
                  <a:schemeClr val="bg1"/>
                </a:solidFill>
              </a:rPr>
              <a:t>el</a:t>
            </a:r>
            <a:r>
              <a:rPr lang="pt-BR" sz="3200" dirty="0">
                <a:solidFill>
                  <a:schemeClr val="bg1"/>
                </a:solidFill>
              </a:rPr>
              <a:t> mundo.</a:t>
            </a:r>
          </a:p>
        </p:txBody>
      </p:sp>
    </p:spTree>
    <p:extLst>
      <p:ext uri="{BB962C8B-B14F-4D97-AF65-F5344CB8AC3E}">
        <p14:creationId xmlns:p14="http://schemas.microsoft.com/office/powerpoint/2010/main" val="311888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600" dirty="0">
                <a:solidFill>
                  <a:schemeClr val="bg1"/>
                </a:solidFill>
              </a:rPr>
              <a:t>La llenura del Espíritu en la misión de Jesús, deviene no de una relación jerárquica en </a:t>
            </a:r>
            <a:r>
              <a:rPr lang="es-ES" sz="3600" dirty="0" smtClean="0">
                <a:solidFill>
                  <a:schemeClr val="bg1"/>
                </a:solidFill>
              </a:rPr>
              <a:t>la que </a:t>
            </a:r>
            <a:r>
              <a:rPr lang="es-ES" sz="3600" dirty="0">
                <a:solidFill>
                  <a:schemeClr val="bg1"/>
                </a:solidFill>
              </a:rPr>
              <a:t>uno de ambos sea superior. Al contrario, se trata de una relación </a:t>
            </a:r>
            <a:r>
              <a:rPr lang="es-ES" sz="3600" dirty="0" smtClean="0">
                <a:solidFill>
                  <a:schemeClr val="bg1"/>
                </a:solidFill>
              </a:rPr>
              <a:t>de complementariedad</a:t>
            </a:r>
            <a:r>
              <a:rPr lang="es-ES" sz="3600" dirty="0">
                <a:solidFill>
                  <a:schemeClr val="bg1"/>
                </a:solidFill>
              </a:rPr>
              <a:t>. Tanto Jesús como el Espíritu se ven comprometidos en </a:t>
            </a:r>
            <a:r>
              <a:rPr lang="es-ES" sz="3600" dirty="0" smtClean="0">
                <a:solidFill>
                  <a:schemeClr val="bg1"/>
                </a:solidFill>
              </a:rPr>
              <a:t>la responsabilidad </a:t>
            </a:r>
            <a:r>
              <a:rPr lang="es-ES" sz="3600" dirty="0">
                <a:solidFill>
                  <a:schemeClr val="bg1"/>
                </a:solidFill>
              </a:rPr>
              <a:t>concedida por el Dios del reino. Jesús reconoce que el Espíritu es </a:t>
            </a:r>
            <a:r>
              <a:rPr lang="es-ES" sz="3600" dirty="0" smtClean="0">
                <a:solidFill>
                  <a:schemeClr val="bg1"/>
                </a:solidFill>
              </a:rPr>
              <a:t>un poder </a:t>
            </a:r>
            <a:r>
              <a:rPr lang="es-ES" sz="3600" dirty="0">
                <a:solidFill>
                  <a:schemeClr val="bg1"/>
                </a:solidFill>
              </a:rPr>
              <a:t>especial concedido por el Padre “El Espíritu del Señor está sobre mí” (4.18).</a:t>
            </a:r>
            <a:endParaRPr lang="pt-BR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37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600" dirty="0">
                <a:solidFill>
                  <a:schemeClr val="bg1"/>
                </a:solidFill>
              </a:rPr>
              <a:t>Según la secuencia de Lucas, el antecedente casi inmediato a la lectura del oráculo </a:t>
            </a:r>
            <a:r>
              <a:rPr lang="es-ES" sz="3600" dirty="0" smtClean="0">
                <a:solidFill>
                  <a:schemeClr val="bg1"/>
                </a:solidFill>
              </a:rPr>
              <a:t>de Isaías </a:t>
            </a:r>
            <a:r>
              <a:rPr lang="es-ES" sz="3600" dirty="0">
                <a:solidFill>
                  <a:schemeClr val="bg1"/>
                </a:solidFill>
              </a:rPr>
              <a:t>en </a:t>
            </a:r>
            <a:r>
              <a:rPr lang="es-ES" sz="3600" dirty="0" err="1">
                <a:solidFill>
                  <a:schemeClr val="bg1"/>
                </a:solidFill>
              </a:rPr>
              <a:t>Nazeret</a:t>
            </a:r>
            <a:r>
              <a:rPr lang="es-ES" sz="3600" dirty="0">
                <a:solidFill>
                  <a:schemeClr val="bg1"/>
                </a:solidFill>
              </a:rPr>
              <a:t>, es su propio bautismo en el río Jordán. Jesús mismo escuchó, </a:t>
            </a:r>
            <a:r>
              <a:rPr lang="es-ES" sz="3600" dirty="0" smtClean="0">
                <a:solidFill>
                  <a:schemeClr val="bg1"/>
                </a:solidFill>
              </a:rPr>
              <a:t>igual que </a:t>
            </a:r>
            <a:r>
              <a:rPr lang="es-ES" sz="3600" dirty="0">
                <a:solidFill>
                  <a:schemeClr val="bg1"/>
                </a:solidFill>
              </a:rPr>
              <a:t>los demás la voz del cielo diciendo: “Tú eres mi hijo amado, en ti </a:t>
            </a:r>
            <a:r>
              <a:rPr lang="es-ES" sz="3600" dirty="0" smtClean="0">
                <a:solidFill>
                  <a:schemeClr val="bg1"/>
                </a:solidFill>
              </a:rPr>
              <a:t>me complazco</a:t>
            </a:r>
            <a:r>
              <a:rPr lang="es-ES" sz="3600" dirty="0">
                <a:solidFill>
                  <a:schemeClr val="bg1"/>
                </a:solidFill>
              </a:rPr>
              <a:t>” (Lucas 2.22), lo cual era también la certeza de la presencia del Padre y </a:t>
            </a:r>
            <a:r>
              <a:rPr lang="es-ES" sz="3600" dirty="0" smtClean="0">
                <a:solidFill>
                  <a:schemeClr val="bg1"/>
                </a:solidFill>
              </a:rPr>
              <a:t>el poder </a:t>
            </a:r>
            <a:r>
              <a:rPr lang="es-ES" sz="3600" dirty="0">
                <a:solidFill>
                  <a:schemeClr val="bg1"/>
                </a:solidFill>
              </a:rPr>
              <a:t>del Espíritu en Él.</a:t>
            </a:r>
            <a:endParaRPr lang="pt-BR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8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1300" y="250825"/>
            <a:ext cx="10515600" cy="1325563"/>
          </a:xfrm>
        </p:spPr>
        <p:txBody>
          <a:bodyPr/>
          <a:lstStyle/>
          <a:p>
            <a:r>
              <a:rPr lang="es-ES" b="1" dirty="0">
                <a:solidFill>
                  <a:schemeClr val="bg1"/>
                </a:solidFill>
              </a:rPr>
              <a:t>Las bases de la agenda </a:t>
            </a:r>
            <a:r>
              <a:rPr lang="es-ES" b="1" dirty="0" smtClean="0">
                <a:solidFill>
                  <a:schemeClr val="bg1"/>
                </a:solidFill>
              </a:rPr>
              <a:t>misionera de Jesus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68531" y="1773374"/>
            <a:ext cx="10515600" cy="4351338"/>
          </a:xfrm>
        </p:spPr>
        <p:txBody>
          <a:bodyPr>
            <a:noAutofit/>
          </a:bodyPr>
          <a:lstStyle/>
          <a:p>
            <a:r>
              <a:rPr lang="es-ES" sz="3200" dirty="0">
                <a:solidFill>
                  <a:schemeClr val="bg1"/>
                </a:solidFill>
              </a:rPr>
              <a:t>Hay tres aspectos importantes en los que Jesús basaría su ministerio. </a:t>
            </a:r>
            <a:r>
              <a:rPr lang="es-ES" sz="3200" b="1" dirty="0">
                <a:solidFill>
                  <a:schemeClr val="bg1"/>
                </a:solidFill>
              </a:rPr>
              <a:t>Primero </a:t>
            </a:r>
            <a:r>
              <a:rPr lang="es-ES" sz="3200" dirty="0">
                <a:solidFill>
                  <a:schemeClr val="bg1"/>
                </a:solidFill>
              </a:rPr>
              <a:t>dice </a:t>
            </a:r>
            <a:r>
              <a:rPr lang="es-ES" sz="3200" dirty="0" smtClean="0">
                <a:solidFill>
                  <a:schemeClr val="bg1"/>
                </a:solidFill>
              </a:rPr>
              <a:t>el versículo </a:t>
            </a:r>
            <a:r>
              <a:rPr lang="es-ES" sz="3200" dirty="0">
                <a:solidFill>
                  <a:schemeClr val="bg1"/>
                </a:solidFill>
              </a:rPr>
              <a:t>18: “</a:t>
            </a:r>
            <a:r>
              <a:rPr lang="es-ES" sz="3200" i="1" dirty="0">
                <a:solidFill>
                  <a:schemeClr val="bg1"/>
                </a:solidFill>
              </a:rPr>
              <a:t>El me ha ungido para llevar buenas noticias a los pobres”. </a:t>
            </a:r>
            <a:r>
              <a:rPr lang="es-ES" sz="3200" dirty="0">
                <a:solidFill>
                  <a:schemeClr val="bg1"/>
                </a:solidFill>
              </a:rPr>
              <a:t>Jesús vino </a:t>
            </a:r>
            <a:r>
              <a:rPr lang="es-ES" sz="3200" dirty="0" smtClean="0">
                <a:solidFill>
                  <a:schemeClr val="bg1"/>
                </a:solidFill>
              </a:rPr>
              <a:t>en búsqueda </a:t>
            </a:r>
            <a:r>
              <a:rPr lang="es-ES" sz="3200" dirty="0">
                <a:solidFill>
                  <a:schemeClr val="bg1"/>
                </a:solidFill>
              </a:rPr>
              <a:t>de aquellos que siendo marginados por la sociedad, son abusados </a:t>
            </a:r>
            <a:r>
              <a:rPr lang="es-ES" sz="3200" dirty="0" smtClean="0">
                <a:solidFill>
                  <a:schemeClr val="bg1"/>
                </a:solidFill>
              </a:rPr>
              <a:t>y pisoteados</a:t>
            </a:r>
            <a:r>
              <a:rPr lang="es-ES" sz="3200" dirty="0">
                <a:solidFill>
                  <a:schemeClr val="bg1"/>
                </a:solidFill>
              </a:rPr>
              <a:t>, devolviéndoles la dignidad, para que en medio de su pobreza, ellos </a:t>
            </a:r>
            <a:r>
              <a:rPr lang="es-ES" sz="3200" dirty="0" smtClean="0">
                <a:solidFill>
                  <a:schemeClr val="bg1"/>
                </a:solidFill>
              </a:rPr>
              <a:t>pudieran conocer </a:t>
            </a:r>
            <a:r>
              <a:rPr lang="es-ES" sz="3200" dirty="0">
                <a:solidFill>
                  <a:schemeClr val="bg1"/>
                </a:solidFill>
              </a:rPr>
              <a:t>que Dios los amaba y no solamente de palabra, sino que, dándose así mismo</a:t>
            </a:r>
            <a:r>
              <a:rPr lang="es-ES" sz="3200" dirty="0" smtClean="0">
                <a:solidFill>
                  <a:schemeClr val="bg1"/>
                </a:solidFill>
              </a:rPr>
              <a:t>, partiéndose </a:t>
            </a:r>
            <a:r>
              <a:rPr lang="es-ES" sz="3200" dirty="0">
                <a:solidFill>
                  <a:schemeClr val="bg1"/>
                </a:solidFill>
              </a:rPr>
              <a:t>en la Cruz del Calvario, demostrándoles que su intención redentora </a:t>
            </a:r>
            <a:r>
              <a:rPr lang="es-ES" sz="3200" dirty="0" smtClean="0">
                <a:solidFill>
                  <a:schemeClr val="bg1"/>
                </a:solidFill>
              </a:rPr>
              <a:t>se concretiza </a:t>
            </a:r>
            <a:r>
              <a:rPr lang="es-ES" sz="3200" dirty="0">
                <a:solidFill>
                  <a:schemeClr val="bg1"/>
                </a:solidFill>
              </a:rPr>
              <a:t>en la entrega de sí mismo por amor.</a:t>
            </a:r>
            <a:endParaRPr lang="pt-BR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38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z="3600" dirty="0">
                <a:solidFill>
                  <a:schemeClr val="bg1"/>
                </a:solidFill>
              </a:rPr>
              <a:t>No solamente a los pobres por no </a:t>
            </a:r>
            <a:r>
              <a:rPr lang="es-ES" sz="3600" dirty="0" smtClean="0">
                <a:solidFill>
                  <a:schemeClr val="bg1"/>
                </a:solidFill>
              </a:rPr>
              <a:t>tener dinero</a:t>
            </a:r>
            <a:r>
              <a:rPr lang="es-ES" sz="3600" dirty="0">
                <a:solidFill>
                  <a:schemeClr val="bg1"/>
                </a:solidFill>
              </a:rPr>
              <a:t>, pero también a aquellos que sufren por ser mujer o por ser niño, por </a:t>
            </a:r>
            <a:r>
              <a:rPr lang="es-ES" sz="3600" dirty="0" smtClean="0">
                <a:solidFill>
                  <a:schemeClr val="bg1"/>
                </a:solidFill>
              </a:rPr>
              <a:t>aquellos que </a:t>
            </a:r>
            <a:r>
              <a:rPr lang="es-ES" sz="3600" dirty="0">
                <a:solidFill>
                  <a:schemeClr val="bg1"/>
                </a:solidFill>
              </a:rPr>
              <a:t>por su decisión de ser diferentes a los otros, son abusados, maltratados </a:t>
            </a:r>
            <a:r>
              <a:rPr lang="es-ES" sz="3600" dirty="0" smtClean="0">
                <a:solidFill>
                  <a:schemeClr val="bg1"/>
                </a:solidFill>
              </a:rPr>
              <a:t>o abandonados</a:t>
            </a:r>
            <a:r>
              <a:rPr lang="es-ES" sz="3600" dirty="0">
                <a:solidFill>
                  <a:schemeClr val="bg1"/>
                </a:solidFill>
              </a:rPr>
              <a:t>. Cuando Jesús caminaba en medio de aquellas poblaciones, se daba </a:t>
            </a:r>
            <a:r>
              <a:rPr lang="es-ES" sz="3600" dirty="0" smtClean="0">
                <a:solidFill>
                  <a:schemeClr val="bg1"/>
                </a:solidFill>
              </a:rPr>
              <a:t>cuenta de </a:t>
            </a:r>
            <a:r>
              <a:rPr lang="es-ES" sz="3600" dirty="0">
                <a:solidFill>
                  <a:schemeClr val="bg1"/>
                </a:solidFill>
              </a:rPr>
              <a:t>las necesidades de las personas. El sanó a muchos; miremos como ejemplo a </a:t>
            </a:r>
            <a:r>
              <a:rPr lang="es-ES" sz="3600" dirty="0" smtClean="0">
                <a:solidFill>
                  <a:schemeClr val="bg1"/>
                </a:solidFill>
              </a:rPr>
              <a:t>aquel hombre </a:t>
            </a:r>
            <a:r>
              <a:rPr lang="es-ES" sz="3600" dirty="0">
                <a:solidFill>
                  <a:schemeClr val="bg1"/>
                </a:solidFill>
              </a:rPr>
              <a:t>que llevaba ya treinta y ocho años junto a la piscina de </a:t>
            </a:r>
            <a:r>
              <a:rPr lang="es-ES" sz="3600" dirty="0" err="1">
                <a:solidFill>
                  <a:schemeClr val="bg1"/>
                </a:solidFill>
              </a:rPr>
              <a:t>Betesda</a:t>
            </a:r>
            <a:r>
              <a:rPr lang="es-ES" sz="3600" dirty="0">
                <a:solidFill>
                  <a:schemeClr val="bg1"/>
                </a:solidFill>
              </a:rPr>
              <a:t>.</a:t>
            </a:r>
            <a:endParaRPr lang="pt-BR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7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z="3200" dirty="0">
                <a:solidFill>
                  <a:schemeClr val="bg1"/>
                </a:solidFill>
              </a:rPr>
              <a:t>Suponemos que a dicho hombre lo llevaban sus familiares y lo dejaban allí tirado </a:t>
            </a:r>
            <a:r>
              <a:rPr lang="es-ES" sz="3200" dirty="0" smtClean="0">
                <a:solidFill>
                  <a:schemeClr val="bg1"/>
                </a:solidFill>
              </a:rPr>
              <a:t>y abandonado</a:t>
            </a:r>
            <a:r>
              <a:rPr lang="es-ES" sz="3200" dirty="0">
                <a:solidFill>
                  <a:schemeClr val="bg1"/>
                </a:solidFill>
              </a:rPr>
              <a:t>. ¿Por qué no se quedaban para ayudarle a meterse cuando el ángel </a:t>
            </a:r>
            <a:r>
              <a:rPr lang="es-ES" sz="3200" dirty="0" smtClean="0">
                <a:solidFill>
                  <a:schemeClr val="bg1"/>
                </a:solidFill>
              </a:rPr>
              <a:t>movía las </a:t>
            </a:r>
            <a:r>
              <a:rPr lang="es-ES" sz="3200" dirty="0">
                <a:solidFill>
                  <a:schemeClr val="bg1"/>
                </a:solidFill>
              </a:rPr>
              <a:t>aguas? Porque quizá habían cosas “más importantes” que hacer que perder el </a:t>
            </a:r>
            <a:r>
              <a:rPr lang="es-ES" sz="3200" dirty="0" smtClean="0">
                <a:solidFill>
                  <a:schemeClr val="bg1"/>
                </a:solidFill>
              </a:rPr>
              <a:t>tiempo en </a:t>
            </a:r>
            <a:r>
              <a:rPr lang="es-ES" sz="3200" dirty="0">
                <a:solidFill>
                  <a:schemeClr val="bg1"/>
                </a:solidFill>
              </a:rPr>
              <a:t>espera de un “ángel” para darle solución al problema que les aquejaba. Quizás </a:t>
            </a:r>
            <a:r>
              <a:rPr lang="es-ES" sz="3200" dirty="0" smtClean="0">
                <a:solidFill>
                  <a:schemeClr val="bg1"/>
                </a:solidFill>
              </a:rPr>
              <a:t>le decían</a:t>
            </a:r>
            <a:r>
              <a:rPr lang="es-ES" sz="3200" dirty="0">
                <a:solidFill>
                  <a:schemeClr val="bg1"/>
                </a:solidFill>
              </a:rPr>
              <a:t>: “Tu invalidez no es nuestra, por lo tanto es tu problema”. Jesús se dio cuenta </a:t>
            </a:r>
            <a:r>
              <a:rPr lang="es-ES" sz="3200" dirty="0" smtClean="0">
                <a:solidFill>
                  <a:schemeClr val="bg1"/>
                </a:solidFill>
              </a:rPr>
              <a:t>de ello </a:t>
            </a:r>
            <a:r>
              <a:rPr lang="es-ES" sz="3200" dirty="0">
                <a:solidFill>
                  <a:schemeClr val="bg1"/>
                </a:solidFill>
              </a:rPr>
              <a:t>porque sabía a lo que había venido y sin meterlo en el agua, lo sanó, </a:t>
            </a:r>
            <a:r>
              <a:rPr lang="es-ES" sz="3200" dirty="0" smtClean="0">
                <a:solidFill>
                  <a:schemeClr val="bg1"/>
                </a:solidFill>
              </a:rPr>
              <a:t>devolviéndole </a:t>
            </a:r>
            <a:r>
              <a:rPr lang="pt-BR" sz="3200" dirty="0" err="1" smtClean="0">
                <a:solidFill>
                  <a:schemeClr val="bg1"/>
                </a:solidFill>
              </a:rPr>
              <a:t>su</a:t>
            </a:r>
            <a:r>
              <a:rPr lang="pt-BR" sz="3200" dirty="0" smtClean="0">
                <a:solidFill>
                  <a:schemeClr val="bg1"/>
                </a:solidFill>
              </a:rPr>
              <a:t> </a:t>
            </a:r>
            <a:r>
              <a:rPr lang="pt-BR" sz="3200" dirty="0" err="1">
                <a:solidFill>
                  <a:schemeClr val="bg1"/>
                </a:solidFill>
              </a:rPr>
              <a:t>dignidad</a:t>
            </a:r>
            <a:r>
              <a:rPr lang="pt-BR" sz="32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3626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z="3600" b="1" dirty="0">
                <a:solidFill>
                  <a:schemeClr val="bg1"/>
                </a:solidFill>
              </a:rPr>
              <a:t>En el segundo </a:t>
            </a:r>
            <a:r>
              <a:rPr lang="es-ES" sz="3600" dirty="0">
                <a:solidFill>
                  <a:schemeClr val="bg1"/>
                </a:solidFill>
              </a:rPr>
              <a:t>punto nos dice la Escritura: “…</a:t>
            </a:r>
            <a:r>
              <a:rPr lang="es-ES" sz="3600" i="1" dirty="0">
                <a:solidFill>
                  <a:schemeClr val="bg1"/>
                </a:solidFill>
              </a:rPr>
              <a:t>para anunciar la libertad a </a:t>
            </a:r>
            <a:r>
              <a:rPr lang="es-ES" sz="3600" i="1" dirty="0" smtClean="0">
                <a:solidFill>
                  <a:schemeClr val="bg1"/>
                </a:solidFill>
              </a:rPr>
              <a:t>los cautivos</a:t>
            </a:r>
            <a:r>
              <a:rPr lang="es-ES" sz="3600" dirty="0">
                <a:solidFill>
                  <a:schemeClr val="bg1"/>
                </a:solidFill>
              </a:rPr>
              <a:t>”. Cuántas personas en todos los tiempos no viven encadenadas a los </a:t>
            </a:r>
            <a:r>
              <a:rPr lang="es-ES" sz="3600" dirty="0" smtClean="0">
                <a:solidFill>
                  <a:schemeClr val="bg1"/>
                </a:solidFill>
              </a:rPr>
              <a:t>diferentes males </a:t>
            </a:r>
            <a:r>
              <a:rPr lang="es-ES" sz="3600" dirty="0">
                <a:solidFill>
                  <a:schemeClr val="bg1"/>
                </a:solidFill>
              </a:rPr>
              <a:t>y vicios, como por ejemplo la violencia doméstica; la irracionalidad o los </a:t>
            </a:r>
            <a:r>
              <a:rPr lang="es-ES" sz="3600" dirty="0" smtClean="0">
                <a:solidFill>
                  <a:schemeClr val="bg1"/>
                </a:solidFill>
              </a:rPr>
              <a:t>celos incontrolados </a:t>
            </a:r>
            <a:r>
              <a:rPr lang="es-ES" sz="3600" dirty="0">
                <a:solidFill>
                  <a:schemeClr val="bg1"/>
                </a:solidFill>
              </a:rPr>
              <a:t>que han llevado a muchos a la violencia, culminando con el asesinato; o </a:t>
            </a:r>
            <a:r>
              <a:rPr lang="es-ES" sz="3600" dirty="0" smtClean="0">
                <a:solidFill>
                  <a:schemeClr val="bg1"/>
                </a:solidFill>
              </a:rPr>
              <a:t>a las </a:t>
            </a:r>
            <a:r>
              <a:rPr lang="es-ES" sz="3600" dirty="0">
                <a:solidFill>
                  <a:schemeClr val="bg1"/>
                </a:solidFill>
              </a:rPr>
              <a:t>cadenas perversas de un mundo que reduce a las personas a meros consumidores </a:t>
            </a:r>
            <a:r>
              <a:rPr lang="es-ES" sz="3600" dirty="0" smtClean="0">
                <a:solidFill>
                  <a:schemeClr val="bg1"/>
                </a:solidFill>
              </a:rPr>
              <a:t>de lo </a:t>
            </a:r>
            <a:r>
              <a:rPr lang="es-ES" sz="3600" dirty="0">
                <a:solidFill>
                  <a:schemeClr val="bg1"/>
                </a:solidFill>
              </a:rPr>
              <a:t>que aparece en el día a día.</a:t>
            </a:r>
            <a:endParaRPr lang="pt-BR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43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600" dirty="0">
                <a:solidFill>
                  <a:schemeClr val="bg1"/>
                </a:solidFill>
              </a:rPr>
              <a:t>O peor aún a aquellas pobres mujeres encadenadas en </a:t>
            </a:r>
            <a:r>
              <a:rPr lang="es-ES" sz="3600" dirty="0" smtClean="0">
                <a:solidFill>
                  <a:schemeClr val="bg1"/>
                </a:solidFill>
              </a:rPr>
              <a:t>el oscuro </a:t>
            </a:r>
            <a:r>
              <a:rPr lang="es-ES" sz="3600" dirty="0">
                <a:solidFill>
                  <a:schemeClr val="bg1"/>
                </a:solidFill>
              </a:rPr>
              <a:t>mundo de quienes las prostituyen y obligan al aborto; </a:t>
            </a:r>
            <a:r>
              <a:rPr lang="es-ES" sz="3600" dirty="0" err="1">
                <a:solidFill>
                  <a:schemeClr val="bg1"/>
                </a:solidFill>
              </a:rPr>
              <a:t>ó</a:t>
            </a:r>
            <a:r>
              <a:rPr lang="es-ES" sz="3600" dirty="0">
                <a:solidFill>
                  <a:schemeClr val="bg1"/>
                </a:solidFill>
              </a:rPr>
              <a:t> a aquellos niños </a:t>
            </a:r>
            <a:r>
              <a:rPr lang="es-ES" sz="3600" dirty="0" smtClean="0">
                <a:solidFill>
                  <a:schemeClr val="bg1"/>
                </a:solidFill>
              </a:rPr>
              <a:t>que sufren </a:t>
            </a:r>
            <a:r>
              <a:rPr lang="es-ES" sz="3600" dirty="0">
                <a:solidFill>
                  <a:schemeClr val="bg1"/>
                </a:solidFill>
              </a:rPr>
              <a:t>las cadenas de padres alcohólicos y drogadictos. La espiral de injusticia </a:t>
            </a:r>
            <a:r>
              <a:rPr lang="es-ES" sz="3600" dirty="0" smtClean="0">
                <a:solidFill>
                  <a:schemeClr val="bg1"/>
                </a:solidFill>
              </a:rPr>
              <a:t>es grande</a:t>
            </a:r>
            <a:r>
              <a:rPr lang="es-ES" sz="3600" dirty="0">
                <a:solidFill>
                  <a:schemeClr val="bg1"/>
                </a:solidFill>
              </a:rPr>
              <a:t>; la misma victimiza más y más a las personas. Frente a ello, es claro que </a:t>
            </a:r>
            <a:r>
              <a:rPr lang="es-ES" sz="3600" dirty="0" smtClean="0">
                <a:solidFill>
                  <a:schemeClr val="bg1"/>
                </a:solidFill>
              </a:rPr>
              <a:t>Jesús vino </a:t>
            </a:r>
            <a:r>
              <a:rPr lang="es-ES" sz="3600" dirty="0">
                <a:solidFill>
                  <a:schemeClr val="bg1"/>
                </a:solidFill>
              </a:rPr>
              <a:t>por todos ellos y ellas.</a:t>
            </a:r>
            <a:endParaRPr lang="pt-BR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7235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600" dirty="0">
                <a:solidFill>
                  <a:schemeClr val="bg1"/>
                </a:solidFill>
              </a:rPr>
              <a:t>El Señor no se aparta de ellos, siempre está allí, no para criticar, sino para ir en busca </a:t>
            </a:r>
            <a:r>
              <a:rPr lang="es-ES" sz="3600" dirty="0" smtClean="0">
                <a:solidFill>
                  <a:schemeClr val="bg1"/>
                </a:solidFill>
              </a:rPr>
              <a:t>de los </a:t>
            </a:r>
            <a:r>
              <a:rPr lang="es-ES" sz="3600" dirty="0">
                <a:solidFill>
                  <a:schemeClr val="bg1"/>
                </a:solidFill>
              </a:rPr>
              <a:t>perdidos y devolver a cada uno/a su dignidad de seres humanos. Veamos como </a:t>
            </a:r>
            <a:r>
              <a:rPr lang="es-ES" sz="3600" dirty="0" smtClean="0">
                <a:solidFill>
                  <a:schemeClr val="bg1"/>
                </a:solidFill>
              </a:rPr>
              <a:t>otro ejemplo </a:t>
            </a:r>
            <a:r>
              <a:rPr lang="es-ES" sz="3600" dirty="0">
                <a:solidFill>
                  <a:schemeClr val="bg1"/>
                </a:solidFill>
              </a:rPr>
              <a:t>al paralítico, aquel que bajaron por el techo. Los que lo acarrearon lo </a:t>
            </a:r>
            <a:r>
              <a:rPr lang="es-ES" sz="3600" dirty="0" smtClean="0">
                <a:solidFill>
                  <a:schemeClr val="bg1"/>
                </a:solidFill>
              </a:rPr>
              <a:t>trajeron por </a:t>
            </a:r>
            <a:r>
              <a:rPr lang="es-ES" sz="3600" dirty="0">
                <a:solidFill>
                  <a:schemeClr val="bg1"/>
                </a:solidFill>
              </a:rPr>
              <a:t>una razón solamente: Buscando al único que podía levantarlo de su estado </a:t>
            </a:r>
            <a:r>
              <a:rPr lang="es-ES" sz="3600" dirty="0" smtClean="0">
                <a:solidFill>
                  <a:schemeClr val="bg1"/>
                </a:solidFill>
              </a:rPr>
              <a:t>de </a:t>
            </a:r>
            <a:r>
              <a:rPr lang="pt-BR" sz="3600" dirty="0" err="1" smtClean="0">
                <a:solidFill>
                  <a:schemeClr val="bg1"/>
                </a:solidFill>
              </a:rPr>
              <a:t>postración</a:t>
            </a:r>
            <a:r>
              <a:rPr lang="pt-BR" sz="36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722248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200" dirty="0">
                <a:solidFill>
                  <a:schemeClr val="bg1"/>
                </a:solidFill>
              </a:rPr>
              <a:t>Pero Jesús que conoce la cantidad de nuestras cadenas, trata primero con </a:t>
            </a:r>
            <a:r>
              <a:rPr lang="es-ES" sz="3200" dirty="0" smtClean="0">
                <a:solidFill>
                  <a:schemeClr val="bg1"/>
                </a:solidFill>
              </a:rPr>
              <a:t>las </a:t>
            </a:r>
            <a:r>
              <a:rPr lang="es-ES" sz="3200" dirty="0">
                <a:solidFill>
                  <a:schemeClr val="bg1"/>
                </a:solidFill>
              </a:rPr>
              <a:t>que tienen el candado principal, antes de liberarnos de nuestra enfermedad física:</a:t>
            </a:r>
          </a:p>
          <a:p>
            <a:r>
              <a:rPr lang="es-ES" sz="3200" dirty="0">
                <a:solidFill>
                  <a:schemeClr val="bg1"/>
                </a:solidFill>
              </a:rPr>
              <a:t>“Amigo, </a:t>
            </a:r>
            <a:r>
              <a:rPr lang="es-ES" sz="3200" i="1" dirty="0">
                <a:solidFill>
                  <a:schemeClr val="bg1"/>
                </a:solidFill>
              </a:rPr>
              <a:t>tus pecados </a:t>
            </a:r>
            <a:r>
              <a:rPr lang="es-ES" sz="3200" dirty="0">
                <a:solidFill>
                  <a:schemeClr val="bg1"/>
                </a:solidFill>
              </a:rPr>
              <a:t>quedan </a:t>
            </a:r>
            <a:r>
              <a:rPr lang="es-ES" sz="3200" i="1" dirty="0">
                <a:solidFill>
                  <a:schemeClr val="bg1"/>
                </a:solidFill>
              </a:rPr>
              <a:t>perdonados</a:t>
            </a:r>
            <a:r>
              <a:rPr lang="es-ES" sz="3200" dirty="0">
                <a:solidFill>
                  <a:schemeClr val="bg1"/>
                </a:solidFill>
              </a:rPr>
              <a:t>”. </a:t>
            </a:r>
            <a:r>
              <a:rPr lang="es-ES" sz="3200" dirty="0" err="1">
                <a:solidFill>
                  <a:schemeClr val="bg1"/>
                </a:solidFill>
              </a:rPr>
              <a:t>Lc</a:t>
            </a:r>
            <a:r>
              <a:rPr lang="es-ES" sz="3200" dirty="0">
                <a:solidFill>
                  <a:schemeClr val="bg1"/>
                </a:solidFill>
              </a:rPr>
              <a:t> 5: 20 y al final le dice: “Yo te lo ordeno</a:t>
            </a:r>
            <a:r>
              <a:rPr lang="es-ES" sz="3200" dirty="0" smtClean="0">
                <a:solidFill>
                  <a:schemeClr val="bg1"/>
                </a:solidFill>
              </a:rPr>
              <a:t>: levántate</a:t>
            </a:r>
            <a:r>
              <a:rPr lang="es-ES" sz="3200" dirty="0">
                <a:solidFill>
                  <a:schemeClr val="bg1"/>
                </a:solidFill>
              </a:rPr>
              <a:t>, toma tu camilla y vete a tu casa”. Y al instante el hombre se levantó a la </a:t>
            </a:r>
            <a:r>
              <a:rPr lang="es-ES" sz="3200" dirty="0" smtClean="0">
                <a:solidFill>
                  <a:schemeClr val="bg1"/>
                </a:solidFill>
              </a:rPr>
              <a:t>vista de </a:t>
            </a:r>
            <a:r>
              <a:rPr lang="es-ES" sz="3200" dirty="0">
                <a:solidFill>
                  <a:schemeClr val="bg1"/>
                </a:solidFill>
              </a:rPr>
              <a:t>todos, tomó la camilla en que estaba tendido y se fue a su casa dando gloria a Dios</a:t>
            </a:r>
            <a:r>
              <a:rPr lang="es-ES" sz="3200" dirty="0" smtClean="0">
                <a:solidFill>
                  <a:schemeClr val="bg1"/>
                </a:solidFill>
              </a:rPr>
              <a:t>”. </a:t>
            </a:r>
            <a:r>
              <a:rPr lang="pt-BR" sz="3200" dirty="0" smtClean="0">
                <a:solidFill>
                  <a:schemeClr val="bg1"/>
                </a:solidFill>
              </a:rPr>
              <a:t>(</a:t>
            </a:r>
            <a:r>
              <a:rPr lang="pt-BR" sz="3200" dirty="0" err="1">
                <a:solidFill>
                  <a:schemeClr val="bg1"/>
                </a:solidFill>
              </a:rPr>
              <a:t>Lc</a:t>
            </a:r>
            <a:r>
              <a:rPr lang="pt-BR" sz="3200" dirty="0">
                <a:solidFill>
                  <a:schemeClr val="bg1"/>
                </a:solidFill>
              </a:rPr>
              <a:t> 5. 24-25).</a:t>
            </a:r>
          </a:p>
        </p:txBody>
      </p:sp>
    </p:spTree>
    <p:extLst>
      <p:ext uri="{BB962C8B-B14F-4D97-AF65-F5344CB8AC3E}">
        <p14:creationId xmlns:p14="http://schemas.microsoft.com/office/powerpoint/2010/main" val="3165090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5600" y="250825"/>
            <a:ext cx="10515600" cy="1325563"/>
          </a:xfrm>
        </p:spPr>
        <p:txBody>
          <a:bodyPr/>
          <a:lstStyle/>
          <a:p>
            <a:r>
              <a:rPr lang="es-ES" b="1" dirty="0">
                <a:solidFill>
                  <a:schemeClr val="bg1"/>
                </a:solidFill>
              </a:rPr>
              <a:t>Siendo enviados/as por El Señor del Reino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200" dirty="0">
                <a:solidFill>
                  <a:schemeClr val="bg1"/>
                </a:solidFill>
              </a:rPr>
              <a:t>El </a:t>
            </a:r>
            <a:r>
              <a:rPr lang="es-ES" sz="3200" dirty="0" err="1" smtClean="0">
                <a:solidFill>
                  <a:schemeClr val="bg1"/>
                </a:solidFill>
              </a:rPr>
              <a:t>quarto</a:t>
            </a:r>
            <a:r>
              <a:rPr lang="es-ES" sz="3200" dirty="0" smtClean="0">
                <a:solidFill>
                  <a:schemeClr val="bg1"/>
                </a:solidFill>
              </a:rPr>
              <a:t> </a:t>
            </a:r>
            <a:r>
              <a:rPr lang="es-ES" sz="3200" dirty="0">
                <a:solidFill>
                  <a:schemeClr val="bg1"/>
                </a:solidFill>
              </a:rPr>
              <a:t>momento de nuestra propuesta </a:t>
            </a:r>
            <a:r>
              <a:rPr lang="es-ES" sz="3200" dirty="0" err="1">
                <a:solidFill>
                  <a:schemeClr val="bg1"/>
                </a:solidFill>
              </a:rPr>
              <a:t>misionológica</a:t>
            </a:r>
            <a:r>
              <a:rPr lang="es-ES" sz="3200" dirty="0">
                <a:solidFill>
                  <a:schemeClr val="bg1"/>
                </a:solidFill>
              </a:rPr>
              <a:t>, lo vemos como </a:t>
            </a:r>
            <a:r>
              <a:rPr lang="es-ES" sz="3200" dirty="0" smtClean="0">
                <a:solidFill>
                  <a:schemeClr val="bg1"/>
                </a:solidFill>
              </a:rPr>
              <a:t>una consecuencia </a:t>
            </a:r>
            <a:r>
              <a:rPr lang="es-ES" sz="3200" dirty="0">
                <a:solidFill>
                  <a:schemeClr val="bg1"/>
                </a:solidFill>
              </a:rPr>
              <a:t>de los dos primeros momentos. Es decir, el salir de la oscuridad, dirige </a:t>
            </a:r>
            <a:r>
              <a:rPr lang="es-ES" sz="3200" dirty="0" smtClean="0">
                <a:solidFill>
                  <a:schemeClr val="bg1"/>
                </a:solidFill>
              </a:rPr>
              <a:t>al empoderamiento</a:t>
            </a:r>
            <a:r>
              <a:rPr lang="es-ES" sz="3200" dirty="0">
                <a:solidFill>
                  <a:schemeClr val="bg1"/>
                </a:solidFill>
              </a:rPr>
              <a:t>, para que luego, dicho poder se concretice en la acción concreta</a:t>
            </a:r>
            <a:r>
              <a:rPr lang="es-ES" sz="3200" dirty="0" smtClean="0">
                <a:solidFill>
                  <a:schemeClr val="bg1"/>
                </a:solidFill>
              </a:rPr>
              <a:t>. Empero</a:t>
            </a:r>
            <a:r>
              <a:rPr lang="es-ES" sz="3200" dirty="0">
                <a:solidFill>
                  <a:schemeClr val="bg1"/>
                </a:solidFill>
              </a:rPr>
              <a:t>, es importante interrogarse acerca de la acción concreta. Nosotros creemos </a:t>
            </a:r>
            <a:r>
              <a:rPr lang="es-ES" sz="3200" dirty="0" smtClean="0">
                <a:solidFill>
                  <a:schemeClr val="bg1"/>
                </a:solidFill>
              </a:rPr>
              <a:t>que la </a:t>
            </a:r>
            <a:r>
              <a:rPr lang="es-ES" sz="3200" dirty="0">
                <a:solidFill>
                  <a:schemeClr val="bg1"/>
                </a:solidFill>
              </a:rPr>
              <a:t>acción concreta tiene su directa inspiración en lo que muchos han venido en llamar </a:t>
            </a:r>
            <a:r>
              <a:rPr lang="es-ES" sz="3200" dirty="0" smtClean="0">
                <a:solidFill>
                  <a:schemeClr val="bg1"/>
                </a:solidFill>
              </a:rPr>
              <a:t>la </a:t>
            </a:r>
            <a:r>
              <a:rPr lang="pt-BR" sz="3200" dirty="0" smtClean="0">
                <a:solidFill>
                  <a:schemeClr val="bg1"/>
                </a:solidFill>
              </a:rPr>
              <a:t>“</a:t>
            </a:r>
            <a:r>
              <a:rPr lang="pt-BR" sz="3200" dirty="0">
                <a:solidFill>
                  <a:schemeClr val="bg1"/>
                </a:solidFill>
              </a:rPr>
              <a:t>agenda </a:t>
            </a:r>
            <a:r>
              <a:rPr lang="pt-BR" sz="3200" dirty="0" err="1">
                <a:solidFill>
                  <a:schemeClr val="bg1"/>
                </a:solidFill>
              </a:rPr>
              <a:t>mesiánica</a:t>
            </a:r>
            <a:r>
              <a:rPr lang="pt-BR" sz="3200" dirty="0">
                <a:solidFill>
                  <a:schemeClr val="bg1"/>
                </a:solidFill>
              </a:rPr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284713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600" b="1" dirty="0">
                <a:solidFill>
                  <a:schemeClr val="bg1"/>
                </a:solidFill>
              </a:rPr>
              <a:t>En el tercer punto</a:t>
            </a:r>
            <a:r>
              <a:rPr lang="es-ES" sz="3600" dirty="0">
                <a:solidFill>
                  <a:schemeClr val="bg1"/>
                </a:solidFill>
              </a:rPr>
              <a:t>: “…y a </a:t>
            </a:r>
            <a:r>
              <a:rPr lang="es-ES" sz="3600" i="1" dirty="0">
                <a:solidFill>
                  <a:schemeClr val="bg1"/>
                </a:solidFill>
              </a:rPr>
              <a:t>los ciegos que pronto van a ver</a:t>
            </a:r>
            <a:r>
              <a:rPr lang="es-ES" sz="3600" dirty="0">
                <a:solidFill>
                  <a:schemeClr val="bg1"/>
                </a:solidFill>
              </a:rPr>
              <a:t>, para poner en libertad a </a:t>
            </a:r>
            <a:r>
              <a:rPr lang="es-ES" sz="3600" dirty="0" smtClean="0">
                <a:solidFill>
                  <a:schemeClr val="bg1"/>
                </a:solidFill>
              </a:rPr>
              <a:t>los oprimidos </a:t>
            </a:r>
            <a:r>
              <a:rPr lang="es-ES" sz="3600" dirty="0">
                <a:solidFill>
                  <a:schemeClr val="bg1"/>
                </a:solidFill>
              </a:rPr>
              <a:t>y </a:t>
            </a:r>
            <a:r>
              <a:rPr lang="es-ES" sz="3600" i="1" dirty="0">
                <a:solidFill>
                  <a:schemeClr val="bg1"/>
                </a:solidFill>
              </a:rPr>
              <a:t>proclamar el año de gracia del Señor</a:t>
            </a:r>
            <a:r>
              <a:rPr lang="es-ES" sz="3600" dirty="0">
                <a:solidFill>
                  <a:schemeClr val="bg1"/>
                </a:solidFill>
              </a:rPr>
              <a:t>”. Él vino para ser testigo del amor </a:t>
            </a:r>
            <a:r>
              <a:rPr lang="es-ES" sz="3600" dirty="0" smtClean="0">
                <a:solidFill>
                  <a:schemeClr val="bg1"/>
                </a:solidFill>
              </a:rPr>
              <a:t>de </a:t>
            </a:r>
            <a:r>
              <a:rPr lang="pt-BR" sz="3600" dirty="0" err="1" smtClean="0">
                <a:solidFill>
                  <a:schemeClr val="bg1"/>
                </a:solidFill>
              </a:rPr>
              <a:t>Dios</a:t>
            </a:r>
            <a:r>
              <a:rPr lang="pt-BR" sz="3600" dirty="0">
                <a:solidFill>
                  <a:schemeClr val="bg1"/>
                </a:solidFill>
              </a:rPr>
              <a:t>. No como </a:t>
            </a:r>
            <a:r>
              <a:rPr lang="pt-BR" sz="3600" dirty="0" err="1">
                <a:solidFill>
                  <a:schemeClr val="bg1"/>
                </a:solidFill>
              </a:rPr>
              <a:t>testigo</a:t>
            </a:r>
            <a:r>
              <a:rPr lang="pt-BR" sz="3600" dirty="0">
                <a:solidFill>
                  <a:schemeClr val="bg1"/>
                </a:solidFill>
              </a:rPr>
              <a:t> jurídico que es </a:t>
            </a:r>
            <a:r>
              <a:rPr lang="pt-BR" sz="3600" dirty="0" err="1">
                <a:solidFill>
                  <a:schemeClr val="bg1"/>
                </a:solidFill>
              </a:rPr>
              <a:t>llamado</a:t>
            </a:r>
            <a:r>
              <a:rPr lang="pt-BR" sz="3600" dirty="0">
                <a:solidFill>
                  <a:schemeClr val="bg1"/>
                </a:solidFill>
              </a:rPr>
              <a:t> para </a:t>
            </a:r>
            <a:r>
              <a:rPr lang="pt-BR" sz="3600" dirty="0" err="1">
                <a:solidFill>
                  <a:schemeClr val="bg1"/>
                </a:solidFill>
              </a:rPr>
              <a:t>atestiguar</a:t>
            </a:r>
            <a:r>
              <a:rPr lang="pt-BR" sz="3600" dirty="0">
                <a:solidFill>
                  <a:schemeClr val="bg1"/>
                </a:solidFill>
              </a:rPr>
              <a:t> como acusador o </a:t>
            </a:r>
            <a:r>
              <a:rPr lang="pt-BR" sz="3600" dirty="0" smtClean="0">
                <a:solidFill>
                  <a:schemeClr val="bg1"/>
                </a:solidFill>
              </a:rPr>
              <a:t>como </a:t>
            </a:r>
            <a:r>
              <a:rPr lang="es-ES" sz="3600" dirty="0" smtClean="0">
                <a:solidFill>
                  <a:schemeClr val="bg1"/>
                </a:solidFill>
              </a:rPr>
              <a:t>defensor</a:t>
            </a:r>
            <a:r>
              <a:rPr lang="es-ES" sz="3600" dirty="0">
                <a:solidFill>
                  <a:schemeClr val="bg1"/>
                </a:solidFill>
              </a:rPr>
              <a:t>, más bien, en el hecho real de su desprendimiento del Padre, de quien </a:t>
            </a:r>
            <a:r>
              <a:rPr lang="es-ES" sz="3600" dirty="0" smtClean="0">
                <a:solidFill>
                  <a:schemeClr val="bg1"/>
                </a:solidFill>
              </a:rPr>
              <a:t>proviene para </a:t>
            </a:r>
            <a:r>
              <a:rPr lang="es-ES" sz="3600" dirty="0">
                <a:solidFill>
                  <a:schemeClr val="bg1"/>
                </a:solidFill>
              </a:rPr>
              <a:t>brindarnos lo que hay en Dios para nosotros.</a:t>
            </a:r>
            <a:endParaRPr lang="pt-BR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6075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z="3200" dirty="0">
                <a:solidFill>
                  <a:schemeClr val="bg1"/>
                </a:solidFill>
              </a:rPr>
              <a:t>Cuando la Palabra habla sobre “…los ciegos verán”, no nos habla sobre los que </a:t>
            </a:r>
            <a:r>
              <a:rPr lang="es-ES" sz="3200" dirty="0" smtClean="0">
                <a:solidFill>
                  <a:schemeClr val="bg1"/>
                </a:solidFill>
              </a:rPr>
              <a:t>siendo faltos </a:t>
            </a:r>
            <a:r>
              <a:rPr lang="es-ES" sz="3200" dirty="0">
                <a:solidFill>
                  <a:schemeClr val="bg1"/>
                </a:solidFill>
              </a:rPr>
              <a:t>de vista física, fueron sanados por él. Cuántas veces no hemos </a:t>
            </a:r>
            <a:r>
              <a:rPr lang="es-ES" sz="3200" dirty="0" smtClean="0">
                <a:solidFill>
                  <a:schemeClr val="bg1"/>
                </a:solidFill>
              </a:rPr>
              <a:t>experimentado oscuridad </a:t>
            </a:r>
            <a:r>
              <a:rPr lang="es-ES" sz="3200" dirty="0">
                <a:solidFill>
                  <a:schemeClr val="bg1"/>
                </a:solidFill>
              </a:rPr>
              <a:t>en nuestras vidas y cuando todo está oscuro no vemos para donde vamos </a:t>
            </a:r>
            <a:r>
              <a:rPr lang="es-ES" sz="3200" dirty="0" smtClean="0">
                <a:solidFill>
                  <a:schemeClr val="bg1"/>
                </a:solidFill>
              </a:rPr>
              <a:t>y menos </a:t>
            </a:r>
            <a:r>
              <a:rPr lang="es-ES" sz="3200" dirty="0">
                <a:solidFill>
                  <a:schemeClr val="bg1"/>
                </a:solidFill>
              </a:rPr>
              <a:t>podemos visualizar el punto exacto en donde está el amor del Padre. Para </a:t>
            </a:r>
            <a:r>
              <a:rPr lang="es-ES" sz="3200" dirty="0" smtClean="0">
                <a:solidFill>
                  <a:schemeClr val="bg1"/>
                </a:solidFill>
              </a:rPr>
              <a:t>eso precisamente </a:t>
            </a:r>
            <a:r>
              <a:rPr lang="es-ES" sz="3200" dirty="0">
                <a:solidFill>
                  <a:schemeClr val="bg1"/>
                </a:solidFill>
              </a:rPr>
              <a:t>vino Jesús. Él se despojó de su igualdad con Dios para experimentar </a:t>
            </a:r>
            <a:r>
              <a:rPr lang="es-ES" sz="3200" dirty="0" smtClean="0">
                <a:solidFill>
                  <a:schemeClr val="bg1"/>
                </a:solidFill>
              </a:rPr>
              <a:t>junto a </a:t>
            </a:r>
            <a:r>
              <a:rPr lang="es-ES" sz="3200" dirty="0">
                <a:solidFill>
                  <a:schemeClr val="bg1"/>
                </a:solidFill>
              </a:rPr>
              <a:t>los seres humanos la realidad del drama humano. Sin duda, Jesús vino para ser </a:t>
            </a:r>
            <a:r>
              <a:rPr lang="es-ES" sz="3200" dirty="0" smtClean="0">
                <a:solidFill>
                  <a:schemeClr val="bg1"/>
                </a:solidFill>
              </a:rPr>
              <a:t>testigo de </a:t>
            </a:r>
            <a:r>
              <a:rPr lang="es-ES" sz="3200" dirty="0">
                <a:solidFill>
                  <a:schemeClr val="bg1"/>
                </a:solidFill>
              </a:rPr>
              <a:t>la verdad, es decir del verdadero amor que transforma vidas.</a:t>
            </a:r>
            <a:endParaRPr lang="pt-BR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659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z="3600" dirty="0">
                <a:solidFill>
                  <a:schemeClr val="bg1"/>
                </a:solidFill>
              </a:rPr>
              <a:t>Jesús vino con ese propósito, pero una vez más es bueno decirlo, esta parte de </a:t>
            </a:r>
            <a:r>
              <a:rPr lang="es-ES" sz="3600" dirty="0" smtClean="0">
                <a:solidFill>
                  <a:schemeClr val="bg1"/>
                </a:solidFill>
              </a:rPr>
              <a:t>su ministerio </a:t>
            </a:r>
            <a:r>
              <a:rPr lang="es-ES" sz="3600" dirty="0">
                <a:solidFill>
                  <a:schemeClr val="bg1"/>
                </a:solidFill>
              </a:rPr>
              <a:t>lo hizo, solamente después de ser bautizado y probado </a:t>
            </a:r>
            <a:r>
              <a:rPr lang="es-ES" sz="3600" dirty="0" smtClean="0">
                <a:solidFill>
                  <a:schemeClr val="bg1"/>
                </a:solidFill>
              </a:rPr>
              <a:t>en el </a:t>
            </a:r>
            <a:r>
              <a:rPr lang="es-ES" sz="3600" dirty="0">
                <a:solidFill>
                  <a:schemeClr val="bg1"/>
                </a:solidFill>
              </a:rPr>
              <a:t>desierto. Hoy </a:t>
            </a:r>
            <a:r>
              <a:rPr lang="es-ES" sz="3600" dirty="0" smtClean="0">
                <a:solidFill>
                  <a:schemeClr val="bg1"/>
                </a:solidFill>
              </a:rPr>
              <a:t>día sabemos </a:t>
            </a:r>
            <a:r>
              <a:rPr lang="es-ES" sz="3600" dirty="0">
                <a:solidFill>
                  <a:schemeClr val="bg1"/>
                </a:solidFill>
              </a:rPr>
              <a:t>eso porque lo leemos en las Escrituras, pero nos cuesta comprender el </a:t>
            </a:r>
            <a:r>
              <a:rPr lang="es-ES" sz="3600" dirty="0" smtClean="0">
                <a:solidFill>
                  <a:schemeClr val="bg1"/>
                </a:solidFill>
              </a:rPr>
              <a:t>hecho porque </a:t>
            </a:r>
            <a:r>
              <a:rPr lang="es-ES" sz="3600" dirty="0">
                <a:solidFill>
                  <a:schemeClr val="bg1"/>
                </a:solidFill>
              </a:rPr>
              <a:t>solamente lo leemos o lo escuchamos como una simple poesía y es por lo </a:t>
            </a:r>
            <a:r>
              <a:rPr lang="es-ES" sz="3600" dirty="0" smtClean="0">
                <a:solidFill>
                  <a:schemeClr val="bg1"/>
                </a:solidFill>
              </a:rPr>
              <a:t>mismo que </a:t>
            </a:r>
            <a:r>
              <a:rPr lang="es-ES" sz="3600" dirty="0">
                <a:solidFill>
                  <a:schemeClr val="bg1"/>
                </a:solidFill>
              </a:rPr>
              <a:t>no ponemos en acción esa gracia de Dios derramada en nuestras vidas como </a:t>
            </a:r>
            <a:r>
              <a:rPr lang="es-ES" sz="3600" dirty="0" smtClean="0">
                <a:solidFill>
                  <a:schemeClr val="bg1"/>
                </a:solidFill>
              </a:rPr>
              <a:t>fuente </a:t>
            </a:r>
            <a:r>
              <a:rPr lang="pt-BR" sz="3600" dirty="0" smtClean="0">
                <a:solidFill>
                  <a:schemeClr val="bg1"/>
                </a:solidFill>
              </a:rPr>
              <a:t>de </a:t>
            </a:r>
            <a:r>
              <a:rPr lang="pt-BR" sz="3600" dirty="0">
                <a:solidFill>
                  <a:schemeClr val="bg1"/>
                </a:solidFill>
              </a:rPr>
              <a:t>agua que da vida.</a:t>
            </a:r>
          </a:p>
        </p:txBody>
      </p:sp>
    </p:spTree>
    <p:extLst>
      <p:ext uri="{BB962C8B-B14F-4D97-AF65-F5344CB8AC3E}">
        <p14:creationId xmlns:p14="http://schemas.microsoft.com/office/powerpoint/2010/main" val="36943199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600" dirty="0">
                <a:solidFill>
                  <a:schemeClr val="bg1"/>
                </a:solidFill>
              </a:rPr>
              <a:t>Ahora bien, nos preguntamos; ¿Qué le trajo esto a Jesús? Nada más que críticas</a:t>
            </a:r>
            <a:r>
              <a:rPr lang="es-ES" sz="3600" dirty="0" smtClean="0">
                <a:solidFill>
                  <a:schemeClr val="bg1"/>
                </a:solidFill>
              </a:rPr>
              <a:t>, acusaciones</a:t>
            </a:r>
            <a:r>
              <a:rPr lang="es-ES" sz="3600" dirty="0">
                <a:solidFill>
                  <a:schemeClr val="bg1"/>
                </a:solidFill>
              </a:rPr>
              <a:t>, persecuciones, su Pasión y por último la Cruz. Es precisamente ahí en </a:t>
            </a:r>
            <a:r>
              <a:rPr lang="es-ES" sz="3600" dirty="0" smtClean="0">
                <a:solidFill>
                  <a:schemeClr val="bg1"/>
                </a:solidFill>
              </a:rPr>
              <a:t>esa cruz </a:t>
            </a:r>
            <a:r>
              <a:rPr lang="es-ES" sz="3600" dirty="0">
                <a:solidFill>
                  <a:schemeClr val="bg1"/>
                </a:solidFill>
              </a:rPr>
              <a:t>en la que él demostró en su plenitud, el ser, el verdadero testigo de la verdad. </a:t>
            </a:r>
            <a:r>
              <a:rPr lang="es-ES" sz="3600" dirty="0" smtClean="0">
                <a:solidFill>
                  <a:schemeClr val="bg1"/>
                </a:solidFill>
              </a:rPr>
              <a:t>Su misma </a:t>
            </a:r>
            <a:r>
              <a:rPr lang="es-ES" sz="3600" dirty="0">
                <a:solidFill>
                  <a:schemeClr val="bg1"/>
                </a:solidFill>
              </a:rPr>
              <a:t>humanidad lo hizo experimentar dolor y sufrimiento e inclusive, </a:t>
            </a:r>
            <a:r>
              <a:rPr lang="es-ES" sz="3600" dirty="0" smtClean="0">
                <a:solidFill>
                  <a:schemeClr val="bg1"/>
                </a:solidFill>
              </a:rPr>
              <a:t>supo comprender </a:t>
            </a:r>
            <a:r>
              <a:rPr lang="es-ES" sz="3600" dirty="0">
                <a:solidFill>
                  <a:schemeClr val="bg1"/>
                </a:solidFill>
              </a:rPr>
              <a:t>el momento de la más grande de las soledades.</a:t>
            </a:r>
            <a:endParaRPr lang="pt-BR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62321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600" dirty="0">
                <a:solidFill>
                  <a:schemeClr val="bg1"/>
                </a:solidFill>
              </a:rPr>
              <a:t>En síntesis, la agenda mesiánica, o programa redentor de Jesús pareciera terminar </a:t>
            </a:r>
            <a:r>
              <a:rPr lang="es-ES" sz="3600" dirty="0" smtClean="0">
                <a:solidFill>
                  <a:schemeClr val="bg1"/>
                </a:solidFill>
              </a:rPr>
              <a:t>con su </a:t>
            </a:r>
            <a:r>
              <a:rPr lang="es-ES" sz="3600" dirty="0">
                <a:solidFill>
                  <a:schemeClr val="bg1"/>
                </a:solidFill>
              </a:rPr>
              <a:t>horrenda muerte en la cruz. Sin embargo, no es así, porque al producirse la </a:t>
            </a:r>
            <a:r>
              <a:rPr lang="es-ES" sz="3600" dirty="0" smtClean="0">
                <a:solidFill>
                  <a:schemeClr val="bg1"/>
                </a:solidFill>
              </a:rPr>
              <a:t>venida del </a:t>
            </a:r>
            <a:r>
              <a:rPr lang="es-ES" sz="3600" dirty="0">
                <a:solidFill>
                  <a:schemeClr val="bg1"/>
                </a:solidFill>
              </a:rPr>
              <a:t>Espíritu Santo en el día de Pentecostés, la agenda mesiánica tiene </a:t>
            </a:r>
            <a:r>
              <a:rPr lang="es-ES" sz="3600" dirty="0" smtClean="0">
                <a:solidFill>
                  <a:schemeClr val="bg1"/>
                </a:solidFill>
              </a:rPr>
              <a:t>implicaciones directas </a:t>
            </a:r>
            <a:r>
              <a:rPr lang="es-ES" sz="3600" dirty="0">
                <a:solidFill>
                  <a:schemeClr val="bg1"/>
                </a:solidFill>
              </a:rPr>
              <a:t>con el quehacer eclesiológico de las primeras comunidades cristianas. De ahí </a:t>
            </a:r>
            <a:r>
              <a:rPr lang="es-ES" sz="3600" dirty="0" smtClean="0">
                <a:solidFill>
                  <a:schemeClr val="bg1"/>
                </a:solidFill>
              </a:rPr>
              <a:t>en más</a:t>
            </a:r>
            <a:r>
              <a:rPr lang="es-ES" sz="3600" dirty="0">
                <a:solidFill>
                  <a:schemeClr val="bg1"/>
                </a:solidFill>
              </a:rPr>
              <a:t>, también iluminará el quehacer apostólico.</a:t>
            </a:r>
            <a:endParaRPr lang="pt-BR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8683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z="3200" dirty="0">
                <a:solidFill>
                  <a:schemeClr val="bg1"/>
                </a:solidFill>
              </a:rPr>
              <a:t>Las tres imágenes vistas en el presente capítulo, son para nosotros, tres </a:t>
            </a:r>
            <a:r>
              <a:rPr lang="es-ES" sz="3200" dirty="0" smtClean="0">
                <a:solidFill>
                  <a:schemeClr val="bg1"/>
                </a:solidFill>
              </a:rPr>
              <a:t>claves ministeriales</a:t>
            </a:r>
            <a:r>
              <a:rPr lang="es-ES" sz="3200" dirty="0">
                <a:solidFill>
                  <a:schemeClr val="bg1"/>
                </a:solidFill>
              </a:rPr>
              <a:t>. Entendemos que el punto de partida tiene que ser la transformación total</a:t>
            </a:r>
            <a:r>
              <a:rPr lang="es-ES" sz="3200" dirty="0" smtClean="0">
                <a:solidFill>
                  <a:schemeClr val="bg1"/>
                </a:solidFill>
              </a:rPr>
              <a:t>. No </a:t>
            </a:r>
            <a:r>
              <a:rPr lang="es-ES" sz="3200" dirty="0">
                <a:solidFill>
                  <a:schemeClr val="bg1"/>
                </a:solidFill>
              </a:rPr>
              <a:t>se puede asumir una acción a favor de la vida sin antes haberse producido </a:t>
            </a:r>
            <a:r>
              <a:rPr lang="es-ES" sz="3200" dirty="0" smtClean="0">
                <a:solidFill>
                  <a:schemeClr val="bg1"/>
                </a:solidFill>
              </a:rPr>
              <a:t>la </a:t>
            </a:r>
            <a:r>
              <a:rPr lang="pt-BR" sz="3200" dirty="0" err="1" smtClean="0">
                <a:solidFill>
                  <a:schemeClr val="bg1"/>
                </a:solidFill>
              </a:rPr>
              <a:t>transformación</a:t>
            </a:r>
            <a:r>
              <a:rPr lang="pt-BR" sz="3200" dirty="0" smtClean="0">
                <a:solidFill>
                  <a:schemeClr val="bg1"/>
                </a:solidFill>
              </a:rPr>
              <a:t>. </a:t>
            </a:r>
            <a:r>
              <a:rPr lang="es-ES" sz="3200" dirty="0">
                <a:solidFill>
                  <a:schemeClr val="bg1"/>
                </a:solidFill>
              </a:rPr>
              <a:t>Las personas transformadas, luego son empoderadas, tal cual la experiencia de </a:t>
            </a:r>
            <a:r>
              <a:rPr lang="es-ES" sz="3200" dirty="0" smtClean="0">
                <a:solidFill>
                  <a:schemeClr val="bg1"/>
                </a:solidFill>
              </a:rPr>
              <a:t>quienes debían </a:t>
            </a:r>
            <a:r>
              <a:rPr lang="es-ES" sz="3200" dirty="0">
                <a:solidFill>
                  <a:schemeClr val="bg1"/>
                </a:solidFill>
              </a:rPr>
              <a:t>esperar con paciencia la venida y llenura del Espíritu Santo. </a:t>
            </a:r>
            <a:r>
              <a:rPr lang="es-ES" sz="3200" dirty="0" smtClean="0">
                <a:solidFill>
                  <a:schemeClr val="bg1"/>
                </a:solidFill>
              </a:rPr>
              <a:t>Tal empoderamiento</a:t>
            </a:r>
            <a:r>
              <a:rPr lang="es-ES" sz="3200" dirty="0">
                <a:solidFill>
                  <a:schemeClr val="bg1"/>
                </a:solidFill>
              </a:rPr>
              <a:t>, además de confirmar la presencia del Señor, capacita para lo </a:t>
            </a:r>
            <a:r>
              <a:rPr lang="es-ES" sz="3200" dirty="0" smtClean="0">
                <a:solidFill>
                  <a:schemeClr val="bg1"/>
                </a:solidFill>
              </a:rPr>
              <a:t>que </a:t>
            </a:r>
            <a:r>
              <a:rPr lang="pt-BR" sz="3200" dirty="0" err="1" smtClean="0">
                <a:solidFill>
                  <a:schemeClr val="bg1"/>
                </a:solidFill>
              </a:rPr>
              <a:t>viene</a:t>
            </a:r>
            <a:r>
              <a:rPr lang="pt-BR" sz="3200" dirty="0" smtClean="0">
                <a:solidFill>
                  <a:schemeClr val="bg1"/>
                </a:solidFill>
              </a:rPr>
              <a:t> </a:t>
            </a:r>
            <a:r>
              <a:rPr lang="pt-BR" sz="3200" dirty="0">
                <a:solidFill>
                  <a:schemeClr val="bg1"/>
                </a:solidFill>
              </a:rPr>
              <a:t>posteriormente.</a:t>
            </a:r>
          </a:p>
        </p:txBody>
      </p:sp>
    </p:spTree>
    <p:extLst>
      <p:ext uri="{BB962C8B-B14F-4D97-AF65-F5344CB8AC3E}">
        <p14:creationId xmlns:p14="http://schemas.microsoft.com/office/powerpoint/2010/main" val="25894491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600" dirty="0">
                <a:solidFill>
                  <a:schemeClr val="bg1"/>
                </a:solidFill>
              </a:rPr>
              <a:t>Según la tercera imagen bíblica, evidenciamos en Jesús, primero la presencia </a:t>
            </a:r>
            <a:r>
              <a:rPr lang="es-ES" sz="3600" dirty="0" smtClean="0">
                <a:solidFill>
                  <a:schemeClr val="bg1"/>
                </a:solidFill>
              </a:rPr>
              <a:t>del Espíritu</a:t>
            </a:r>
            <a:r>
              <a:rPr lang="es-ES" sz="3600" dirty="0">
                <a:solidFill>
                  <a:schemeClr val="bg1"/>
                </a:solidFill>
              </a:rPr>
              <a:t>, como el </a:t>
            </a:r>
            <a:r>
              <a:rPr lang="es-ES" sz="3600" i="1" dirty="0" err="1">
                <a:solidFill>
                  <a:schemeClr val="bg1"/>
                </a:solidFill>
              </a:rPr>
              <a:t>Parakletos</a:t>
            </a:r>
            <a:r>
              <a:rPr lang="es-ES" sz="3600" i="1" dirty="0">
                <a:solidFill>
                  <a:schemeClr val="bg1"/>
                </a:solidFill>
              </a:rPr>
              <a:t> </a:t>
            </a:r>
            <a:r>
              <a:rPr lang="es-ES" sz="3600" dirty="0">
                <a:solidFill>
                  <a:schemeClr val="bg1"/>
                </a:solidFill>
              </a:rPr>
              <a:t>que acompaña el cumplimiento de la misión. </a:t>
            </a:r>
            <a:r>
              <a:rPr lang="es-ES" sz="3600" dirty="0" smtClean="0">
                <a:solidFill>
                  <a:schemeClr val="bg1"/>
                </a:solidFill>
              </a:rPr>
              <a:t>El cumplimiento </a:t>
            </a:r>
            <a:r>
              <a:rPr lang="es-ES" sz="3600" dirty="0">
                <a:solidFill>
                  <a:schemeClr val="bg1"/>
                </a:solidFill>
              </a:rPr>
              <a:t>de la misión se evidencia por medio del envío. Dicho envío tiene </a:t>
            </a:r>
            <a:r>
              <a:rPr lang="es-ES" sz="3600" dirty="0" smtClean="0">
                <a:solidFill>
                  <a:schemeClr val="bg1"/>
                </a:solidFill>
              </a:rPr>
              <a:t>un propósito </a:t>
            </a:r>
            <a:r>
              <a:rPr lang="es-ES" sz="3600" dirty="0">
                <a:solidFill>
                  <a:schemeClr val="bg1"/>
                </a:solidFill>
              </a:rPr>
              <a:t>y contenido muy específico; al cual hemos llamado la “agenda </a:t>
            </a:r>
            <a:r>
              <a:rPr lang="es-ES" sz="3600" dirty="0" smtClean="0">
                <a:solidFill>
                  <a:schemeClr val="bg1"/>
                </a:solidFill>
              </a:rPr>
              <a:t>misionera”. Dicho de otro modo, se trata del programa redentor del Mesías.</a:t>
            </a:r>
            <a:endParaRPr lang="pt-BR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454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200" dirty="0">
                <a:solidFill>
                  <a:schemeClr val="bg1"/>
                </a:solidFill>
              </a:rPr>
              <a:t>N</a:t>
            </a:r>
            <a:r>
              <a:rPr lang="es-ES" sz="3200" dirty="0" smtClean="0">
                <a:solidFill>
                  <a:schemeClr val="bg1"/>
                </a:solidFill>
              </a:rPr>
              <a:t>uestra </a:t>
            </a:r>
            <a:r>
              <a:rPr lang="es-ES" sz="3200" dirty="0">
                <a:solidFill>
                  <a:schemeClr val="bg1"/>
                </a:solidFill>
              </a:rPr>
              <a:t>clave bíblica se encuentra en el texto lucano, que a la </a:t>
            </a:r>
            <a:r>
              <a:rPr lang="es-ES" sz="3200" dirty="0" smtClean="0">
                <a:solidFill>
                  <a:schemeClr val="bg1"/>
                </a:solidFill>
              </a:rPr>
              <a:t>letra </a:t>
            </a:r>
            <a:r>
              <a:rPr lang="pt-BR" sz="3200" dirty="0" err="1" smtClean="0">
                <a:solidFill>
                  <a:schemeClr val="bg1"/>
                </a:solidFill>
              </a:rPr>
              <a:t>dice</a:t>
            </a:r>
            <a:r>
              <a:rPr lang="pt-BR" sz="3200" dirty="0">
                <a:solidFill>
                  <a:schemeClr val="bg1"/>
                </a:solidFill>
              </a:rPr>
              <a:t>:</a:t>
            </a:r>
          </a:p>
          <a:p>
            <a:r>
              <a:rPr lang="es-ES" sz="3200" b="1" dirty="0">
                <a:solidFill>
                  <a:schemeClr val="bg1"/>
                </a:solidFill>
              </a:rPr>
              <a:t>El Espíritu del Señor sobre mí, porque me ha ungido para anunciar a </a:t>
            </a:r>
            <a:r>
              <a:rPr lang="es-ES" sz="3200" b="1" dirty="0" smtClean="0">
                <a:solidFill>
                  <a:schemeClr val="bg1"/>
                </a:solidFill>
              </a:rPr>
              <a:t>los pobres </a:t>
            </a:r>
            <a:r>
              <a:rPr lang="es-ES" sz="3200" b="1" dirty="0">
                <a:solidFill>
                  <a:schemeClr val="bg1"/>
                </a:solidFill>
              </a:rPr>
              <a:t>la Buena Nueva, me ha enviado a proclamar la liberación a </a:t>
            </a:r>
            <a:r>
              <a:rPr lang="es-ES" sz="3200" b="1" dirty="0" smtClean="0">
                <a:solidFill>
                  <a:schemeClr val="bg1"/>
                </a:solidFill>
              </a:rPr>
              <a:t>los </a:t>
            </a:r>
            <a:r>
              <a:rPr lang="es-ES" sz="3200" b="1" dirty="0">
                <a:solidFill>
                  <a:schemeClr val="bg1"/>
                </a:solidFill>
              </a:rPr>
              <a:t>cautivos y la vista a los ciegos, para dar la libertad a los oprimidos </a:t>
            </a:r>
            <a:r>
              <a:rPr lang="es-ES" sz="3200" b="1" dirty="0" smtClean="0">
                <a:solidFill>
                  <a:schemeClr val="bg1"/>
                </a:solidFill>
              </a:rPr>
              <a:t>y proclamar </a:t>
            </a:r>
            <a:r>
              <a:rPr lang="es-ES" sz="3200" b="1" dirty="0">
                <a:solidFill>
                  <a:schemeClr val="bg1"/>
                </a:solidFill>
              </a:rPr>
              <a:t>un año de gracia del Señor </a:t>
            </a:r>
            <a:r>
              <a:rPr lang="es-ES" sz="3200" b="1" dirty="0" smtClean="0">
                <a:solidFill>
                  <a:schemeClr val="bg1"/>
                </a:solidFill>
              </a:rPr>
              <a:t>(Lucas </a:t>
            </a:r>
            <a:r>
              <a:rPr lang="es-ES" sz="3200" b="1" dirty="0">
                <a:solidFill>
                  <a:schemeClr val="bg1"/>
                </a:solidFill>
              </a:rPr>
              <a:t>4.18-19</a:t>
            </a:r>
            <a:r>
              <a:rPr lang="es-ES" sz="3200" b="1" dirty="0" smtClean="0">
                <a:solidFill>
                  <a:schemeClr val="bg1"/>
                </a:solidFill>
              </a:rPr>
              <a:t>)</a:t>
            </a:r>
          </a:p>
          <a:p>
            <a:r>
              <a:rPr lang="es-ES" dirty="0">
                <a:solidFill>
                  <a:schemeClr val="bg1"/>
                </a:solidFill>
              </a:rPr>
              <a:t>Se trata de una especie de re-lectura o puesta en contexto por parte del mismo Jesús </a:t>
            </a:r>
            <a:r>
              <a:rPr lang="es-ES" dirty="0" smtClean="0">
                <a:solidFill>
                  <a:schemeClr val="bg1"/>
                </a:solidFill>
              </a:rPr>
              <a:t>del </a:t>
            </a:r>
            <a:r>
              <a:rPr lang="pt-BR" dirty="0" smtClean="0">
                <a:solidFill>
                  <a:schemeClr val="bg1"/>
                </a:solidFill>
              </a:rPr>
              <a:t>oráculo </a:t>
            </a:r>
            <a:r>
              <a:rPr lang="pt-BR" dirty="0">
                <a:solidFill>
                  <a:schemeClr val="bg1"/>
                </a:solidFill>
              </a:rPr>
              <a:t>profético de Isaías 61:1-2.</a:t>
            </a:r>
            <a:endParaRPr lang="pt-BR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91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68532" y="1381488"/>
            <a:ext cx="10515600" cy="4351338"/>
          </a:xfrm>
        </p:spPr>
        <p:txBody>
          <a:bodyPr>
            <a:noAutofit/>
          </a:bodyPr>
          <a:lstStyle/>
          <a:p>
            <a:r>
              <a:rPr lang="es-ES" sz="3200" dirty="0">
                <a:solidFill>
                  <a:schemeClr val="bg1"/>
                </a:solidFill>
              </a:rPr>
              <a:t>El texto en cuestión, se inscribe en la línea del mensaje jubilar o del jubileo. </a:t>
            </a:r>
            <a:r>
              <a:rPr lang="es-ES" sz="3200" dirty="0" smtClean="0">
                <a:solidFill>
                  <a:schemeClr val="bg1"/>
                </a:solidFill>
              </a:rPr>
              <a:t>La institución </a:t>
            </a:r>
            <a:r>
              <a:rPr lang="es-ES" sz="3200" dirty="0">
                <a:solidFill>
                  <a:schemeClr val="bg1"/>
                </a:solidFill>
              </a:rPr>
              <a:t>del "Año Jubilar" se inspiraba en principios de justicia social y era </a:t>
            </a:r>
            <a:r>
              <a:rPr lang="es-ES" sz="3200" dirty="0" smtClean="0">
                <a:solidFill>
                  <a:schemeClr val="bg1"/>
                </a:solidFill>
              </a:rPr>
              <a:t>una llamada </a:t>
            </a:r>
            <a:r>
              <a:rPr lang="es-ES" sz="3200" dirty="0">
                <a:solidFill>
                  <a:schemeClr val="bg1"/>
                </a:solidFill>
              </a:rPr>
              <a:t>a volver a los orígenes de Israel, cuando la tierra prometida había sido </a:t>
            </a:r>
            <a:r>
              <a:rPr lang="es-ES" sz="3200" dirty="0" smtClean="0">
                <a:solidFill>
                  <a:schemeClr val="bg1"/>
                </a:solidFill>
              </a:rPr>
              <a:t>dividida entre </a:t>
            </a:r>
            <a:r>
              <a:rPr lang="es-ES" sz="3200" dirty="0">
                <a:solidFill>
                  <a:schemeClr val="bg1"/>
                </a:solidFill>
              </a:rPr>
              <a:t>las doce tribus ( </a:t>
            </a:r>
            <a:r>
              <a:rPr lang="es-ES" sz="3200" dirty="0" err="1">
                <a:solidFill>
                  <a:schemeClr val="bg1"/>
                </a:solidFill>
              </a:rPr>
              <a:t>Is</a:t>
            </a:r>
            <a:r>
              <a:rPr lang="es-ES" sz="3200" dirty="0">
                <a:solidFill>
                  <a:schemeClr val="bg1"/>
                </a:solidFill>
              </a:rPr>
              <a:t> 13-2 1): la tierra, que pertenece a Dios, no podía ser </a:t>
            </a:r>
            <a:r>
              <a:rPr lang="es-ES" sz="3200" dirty="0" smtClean="0">
                <a:solidFill>
                  <a:schemeClr val="bg1"/>
                </a:solidFill>
              </a:rPr>
              <a:t>cedida totalmente</a:t>
            </a:r>
            <a:r>
              <a:rPr lang="es-ES" sz="3200" dirty="0">
                <a:solidFill>
                  <a:schemeClr val="bg1"/>
                </a:solidFill>
              </a:rPr>
              <a:t>; la distribución inicial del país no podía ser abolida por la acumulación de </a:t>
            </a:r>
            <a:r>
              <a:rPr lang="es-ES" sz="3200" dirty="0" smtClean="0">
                <a:solidFill>
                  <a:schemeClr val="bg1"/>
                </a:solidFill>
              </a:rPr>
              <a:t>la propiedad </a:t>
            </a:r>
            <a:r>
              <a:rPr lang="es-ES" sz="3200" dirty="0">
                <a:solidFill>
                  <a:schemeClr val="bg1"/>
                </a:solidFill>
              </a:rPr>
              <a:t>de tierra en manos de unos pocos; los israelitas, liberados por Dios de </a:t>
            </a:r>
            <a:r>
              <a:rPr lang="es-ES" sz="3200" dirty="0" smtClean="0">
                <a:solidFill>
                  <a:schemeClr val="bg1"/>
                </a:solidFill>
              </a:rPr>
              <a:t>la esclavitud </a:t>
            </a:r>
            <a:r>
              <a:rPr lang="es-ES" sz="3200" dirty="0">
                <a:solidFill>
                  <a:schemeClr val="bg1"/>
                </a:solidFill>
              </a:rPr>
              <a:t>de Egipto, no podían ser esclavos de los patronos de los terrenos.</a:t>
            </a:r>
            <a:endParaRPr lang="pt-BR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76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600" dirty="0">
                <a:solidFill>
                  <a:schemeClr val="bg1"/>
                </a:solidFill>
              </a:rPr>
              <a:t>La celebración del "año santo" es también una llamada al "año de gracia", </a:t>
            </a:r>
            <a:r>
              <a:rPr lang="es-ES" sz="3600" dirty="0" smtClean="0">
                <a:solidFill>
                  <a:schemeClr val="bg1"/>
                </a:solidFill>
              </a:rPr>
              <a:t>inaugurado por </a:t>
            </a:r>
            <a:r>
              <a:rPr lang="es-ES" sz="3600" dirty="0">
                <a:solidFill>
                  <a:schemeClr val="bg1"/>
                </a:solidFill>
              </a:rPr>
              <a:t>Jesús en la sinagoga de Nazaret (Lc4.16-20) y al año de misericordia, que el </a:t>
            </a:r>
            <a:r>
              <a:rPr lang="es-ES" sz="3600" dirty="0" smtClean="0">
                <a:solidFill>
                  <a:schemeClr val="bg1"/>
                </a:solidFill>
              </a:rPr>
              <a:t>viñador pidió </a:t>
            </a:r>
            <a:r>
              <a:rPr lang="es-ES" sz="3600" dirty="0">
                <a:solidFill>
                  <a:schemeClr val="bg1"/>
                </a:solidFill>
              </a:rPr>
              <a:t>al patrón de la viña, esperando que la higuera estéril diera frutos (</a:t>
            </a:r>
            <a:r>
              <a:rPr lang="es-ES" sz="3600" dirty="0" err="1">
                <a:solidFill>
                  <a:schemeClr val="bg1"/>
                </a:solidFill>
              </a:rPr>
              <a:t>Lc</a:t>
            </a:r>
            <a:r>
              <a:rPr lang="es-ES" sz="3600" dirty="0">
                <a:solidFill>
                  <a:schemeClr val="bg1"/>
                </a:solidFill>
              </a:rPr>
              <a:t>. 13.5-9).</a:t>
            </a:r>
            <a:endParaRPr lang="pt-BR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86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4000" dirty="0">
                <a:solidFill>
                  <a:schemeClr val="bg1"/>
                </a:solidFill>
              </a:rPr>
              <a:t>El año de gracia, el año de misericordia y el año jubilar, solo se hacen una realidad </a:t>
            </a:r>
            <a:r>
              <a:rPr lang="es-ES" sz="4000" dirty="0" smtClean="0">
                <a:solidFill>
                  <a:schemeClr val="bg1"/>
                </a:solidFill>
              </a:rPr>
              <a:t>en las </a:t>
            </a:r>
            <a:r>
              <a:rPr lang="es-ES" sz="4000" dirty="0">
                <a:solidFill>
                  <a:schemeClr val="bg1"/>
                </a:solidFill>
              </a:rPr>
              <a:t>vidas de las personas y las naciones, cuando estos reconocen el Señorío </a:t>
            </a:r>
            <a:r>
              <a:rPr lang="es-ES" sz="4000" dirty="0" smtClean="0">
                <a:solidFill>
                  <a:schemeClr val="bg1"/>
                </a:solidFill>
              </a:rPr>
              <a:t>del Jesucristo </a:t>
            </a:r>
            <a:r>
              <a:rPr lang="es-ES" sz="4000" dirty="0">
                <a:solidFill>
                  <a:schemeClr val="bg1"/>
                </a:solidFill>
              </a:rPr>
              <a:t>histórico y su palabra en sus vidas y en sus prácticas cotidianas.</a:t>
            </a:r>
            <a:endParaRPr lang="pt-BR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18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16620"/>
            <a:ext cx="10515600" cy="4351338"/>
          </a:xfrm>
        </p:spPr>
        <p:txBody>
          <a:bodyPr>
            <a:noAutofit/>
          </a:bodyPr>
          <a:lstStyle/>
          <a:p>
            <a:r>
              <a:rPr lang="es-ES" sz="3200" dirty="0">
                <a:solidFill>
                  <a:schemeClr val="bg1"/>
                </a:solidFill>
              </a:rPr>
              <a:t>Lucas se dirige a una comunidad cristiana en ascenso económico y le presenta </a:t>
            </a:r>
            <a:r>
              <a:rPr lang="es-ES" sz="3200" dirty="0" smtClean="0">
                <a:solidFill>
                  <a:schemeClr val="bg1"/>
                </a:solidFill>
              </a:rPr>
              <a:t>las enseñanzas </a:t>
            </a:r>
            <a:r>
              <a:rPr lang="es-ES" sz="3200" dirty="0">
                <a:solidFill>
                  <a:schemeClr val="bg1"/>
                </a:solidFill>
              </a:rPr>
              <a:t>de Jesús apropiadas para la crisis. W. </a:t>
            </a:r>
            <a:r>
              <a:rPr lang="es-ES" sz="3200" dirty="0" err="1">
                <a:solidFill>
                  <a:schemeClr val="bg1"/>
                </a:solidFill>
              </a:rPr>
              <a:t>Pilgrim</a:t>
            </a:r>
            <a:r>
              <a:rPr lang="es-ES" sz="3200" dirty="0">
                <a:solidFill>
                  <a:schemeClr val="bg1"/>
                </a:solidFill>
              </a:rPr>
              <a:t> (1981) analizó las </a:t>
            </a:r>
            <a:r>
              <a:rPr lang="es-ES" sz="3200" dirty="0" smtClean="0">
                <a:solidFill>
                  <a:schemeClr val="bg1"/>
                </a:solidFill>
              </a:rPr>
              <a:t>enseñanzas de </a:t>
            </a:r>
            <a:r>
              <a:rPr lang="es-ES" sz="3200" dirty="0">
                <a:solidFill>
                  <a:schemeClr val="bg1"/>
                </a:solidFill>
              </a:rPr>
              <a:t>Lucas sobre la riqueza y la pobreza, y las redujo a tres categorías básicas: (1) </a:t>
            </a:r>
            <a:r>
              <a:rPr lang="es-ES" sz="3200" dirty="0" smtClean="0">
                <a:solidFill>
                  <a:schemeClr val="bg1"/>
                </a:solidFill>
              </a:rPr>
              <a:t>total renuncia </a:t>
            </a:r>
            <a:r>
              <a:rPr lang="es-ES" sz="3200" dirty="0">
                <a:solidFill>
                  <a:schemeClr val="bg1"/>
                </a:solidFill>
              </a:rPr>
              <a:t>a las riquezas; (2) advertencias contra los peligros de la riqueza; y (3) el </a:t>
            </a:r>
            <a:r>
              <a:rPr lang="es-ES" sz="3200" dirty="0" smtClean="0">
                <a:solidFill>
                  <a:schemeClr val="bg1"/>
                </a:solidFill>
              </a:rPr>
              <a:t>uso correcto </a:t>
            </a:r>
            <a:r>
              <a:rPr lang="es-ES" sz="3200" dirty="0">
                <a:solidFill>
                  <a:schemeClr val="bg1"/>
                </a:solidFill>
              </a:rPr>
              <a:t>de las riquezas. El ejemplo de Zaqueo ("Doy </a:t>
            </a:r>
            <a:r>
              <a:rPr lang="es-ES" sz="3200" i="1" dirty="0">
                <a:solidFill>
                  <a:schemeClr val="bg1"/>
                </a:solidFill>
              </a:rPr>
              <a:t>la mitad </a:t>
            </a:r>
            <a:r>
              <a:rPr lang="es-ES" sz="3200" dirty="0">
                <a:solidFill>
                  <a:schemeClr val="bg1"/>
                </a:solidFill>
              </a:rPr>
              <a:t>de mis posesiones a </a:t>
            </a:r>
            <a:r>
              <a:rPr lang="es-ES" sz="3200" dirty="0" smtClean="0">
                <a:solidFill>
                  <a:schemeClr val="bg1"/>
                </a:solidFill>
              </a:rPr>
              <a:t>los </a:t>
            </a:r>
            <a:r>
              <a:rPr lang="pt-BR" sz="3200" dirty="0" smtClean="0">
                <a:solidFill>
                  <a:schemeClr val="bg1"/>
                </a:solidFill>
              </a:rPr>
              <a:t>pobres</a:t>
            </a:r>
            <a:r>
              <a:rPr lang="pt-BR" sz="3200" dirty="0">
                <a:solidFill>
                  <a:schemeClr val="bg1"/>
                </a:solidFill>
              </a:rPr>
              <a:t>", 19:8; ver 3:10-14) es considerado </a:t>
            </a:r>
            <a:r>
              <a:rPr lang="pt-BR" sz="3200" dirty="0" err="1">
                <a:solidFill>
                  <a:schemeClr val="bg1"/>
                </a:solidFill>
              </a:rPr>
              <a:t>actualmente</a:t>
            </a:r>
            <a:r>
              <a:rPr lang="pt-BR" sz="3200" dirty="0">
                <a:solidFill>
                  <a:schemeClr val="bg1"/>
                </a:solidFill>
              </a:rPr>
              <a:t> como </a:t>
            </a:r>
            <a:r>
              <a:rPr lang="pt-BR" sz="3200" dirty="0" err="1">
                <a:solidFill>
                  <a:schemeClr val="bg1"/>
                </a:solidFill>
              </a:rPr>
              <a:t>el</a:t>
            </a:r>
            <a:r>
              <a:rPr lang="pt-BR" sz="3200" dirty="0">
                <a:solidFill>
                  <a:schemeClr val="bg1"/>
                </a:solidFill>
              </a:rPr>
              <a:t> paradigma preferido </a:t>
            </a:r>
            <a:r>
              <a:rPr lang="pt-BR" sz="3200" dirty="0" smtClean="0">
                <a:solidFill>
                  <a:schemeClr val="bg1"/>
                </a:solidFill>
              </a:rPr>
              <a:t>de </a:t>
            </a:r>
            <a:r>
              <a:rPr lang="es-ES" sz="3200" dirty="0" smtClean="0">
                <a:solidFill>
                  <a:schemeClr val="bg1"/>
                </a:solidFill>
              </a:rPr>
              <a:t>Lucas </a:t>
            </a:r>
            <a:r>
              <a:rPr lang="es-ES" sz="3200" dirty="0">
                <a:solidFill>
                  <a:schemeClr val="bg1"/>
                </a:solidFill>
              </a:rPr>
              <a:t>para las iglesias con nuevos "discípulos ricos".</a:t>
            </a:r>
            <a:endParaRPr lang="pt-BR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42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790791"/>
            <a:ext cx="10515600" cy="4351338"/>
          </a:xfrm>
        </p:spPr>
        <p:txBody>
          <a:bodyPr>
            <a:noAutofit/>
          </a:bodyPr>
          <a:lstStyle/>
          <a:p>
            <a:r>
              <a:rPr lang="es-ES" sz="3200" dirty="0">
                <a:solidFill>
                  <a:schemeClr val="bg1"/>
                </a:solidFill>
              </a:rPr>
              <a:t>Lucas contiene el mismo número de palabras con la raíz </a:t>
            </a:r>
            <a:r>
              <a:rPr lang="es-ES" sz="3200" i="1" dirty="0" err="1">
                <a:solidFill>
                  <a:schemeClr val="bg1"/>
                </a:solidFill>
              </a:rPr>
              <a:t>dik</a:t>
            </a:r>
            <a:r>
              <a:rPr lang="es-ES" sz="3200" dirty="0">
                <a:solidFill>
                  <a:schemeClr val="bg1"/>
                </a:solidFill>
              </a:rPr>
              <a:t>- (justicia) que Mateo (28 </a:t>
            </a:r>
            <a:r>
              <a:rPr lang="es-ES" sz="3200" dirty="0" smtClean="0">
                <a:solidFill>
                  <a:schemeClr val="bg1"/>
                </a:solidFill>
              </a:rPr>
              <a:t>en total</a:t>
            </a:r>
            <a:r>
              <a:rPr lang="es-ES" sz="3200" dirty="0">
                <a:solidFill>
                  <a:schemeClr val="bg1"/>
                </a:solidFill>
              </a:rPr>
              <a:t>), pero, con los casos de esta raíz en Hechos (25), Lucas sería el autor del </a:t>
            </a:r>
            <a:r>
              <a:rPr lang="es-ES" sz="3200" dirty="0" smtClean="0">
                <a:solidFill>
                  <a:schemeClr val="bg1"/>
                </a:solidFill>
              </a:rPr>
              <a:t>Nuevo Testamento </a:t>
            </a:r>
            <a:r>
              <a:rPr lang="es-ES" sz="3200" dirty="0">
                <a:solidFill>
                  <a:schemeClr val="bg1"/>
                </a:solidFill>
              </a:rPr>
              <a:t>que, después de Pablo, más emplea esta raíz (Lucas-Hechos, 53 en total</a:t>
            </a:r>
            <a:r>
              <a:rPr lang="es-ES" sz="3200" dirty="0" smtClean="0">
                <a:solidFill>
                  <a:schemeClr val="bg1"/>
                </a:solidFill>
              </a:rPr>
              <a:t>; Pablo </a:t>
            </a:r>
            <a:r>
              <a:rPr lang="es-ES" sz="3200" dirty="0">
                <a:solidFill>
                  <a:schemeClr val="bg1"/>
                </a:solidFill>
              </a:rPr>
              <a:t>114 + 25 en las cartas </a:t>
            </a:r>
            <a:r>
              <a:rPr lang="es-ES" sz="3200" dirty="0" err="1">
                <a:solidFill>
                  <a:schemeClr val="bg1"/>
                </a:solidFill>
              </a:rPr>
              <a:t>deutero</a:t>
            </a:r>
            <a:r>
              <a:rPr lang="es-ES" sz="3200" dirty="0">
                <a:solidFill>
                  <a:schemeClr val="bg1"/>
                </a:solidFill>
              </a:rPr>
              <a:t>-paulinas y pastorales). En Lucas-Hechos, 19 de </a:t>
            </a:r>
            <a:r>
              <a:rPr lang="es-ES" sz="3200" dirty="0" smtClean="0">
                <a:solidFill>
                  <a:schemeClr val="bg1"/>
                </a:solidFill>
              </a:rPr>
              <a:t>los 53 </a:t>
            </a:r>
            <a:r>
              <a:rPr lang="es-ES" sz="3200" dirty="0">
                <a:solidFill>
                  <a:schemeClr val="bg1"/>
                </a:solidFill>
              </a:rPr>
              <a:t>casos son de palabras con el alfa privativo, que da el sentido de </a:t>
            </a:r>
            <a:r>
              <a:rPr lang="es-ES" sz="3200" i="1" dirty="0">
                <a:solidFill>
                  <a:schemeClr val="bg1"/>
                </a:solidFill>
              </a:rPr>
              <a:t>in</a:t>
            </a:r>
            <a:r>
              <a:rPr lang="es-ES" sz="3200" dirty="0">
                <a:solidFill>
                  <a:schemeClr val="bg1"/>
                </a:solidFill>
              </a:rPr>
              <a:t>justicia. En </a:t>
            </a:r>
            <a:r>
              <a:rPr lang="es-ES" sz="3200" dirty="0" smtClean="0">
                <a:solidFill>
                  <a:schemeClr val="bg1"/>
                </a:solidFill>
              </a:rPr>
              <a:t>Lucas </a:t>
            </a:r>
            <a:r>
              <a:rPr lang="es-ES" sz="3200" dirty="0">
                <a:solidFill>
                  <a:schemeClr val="bg1"/>
                </a:solidFill>
              </a:rPr>
              <a:t>4:18-19, sin embargo, cuando Jesús habla de la "opresión", el griego emplea </a:t>
            </a:r>
            <a:r>
              <a:rPr lang="es-ES" sz="3200" dirty="0" smtClean="0">
                <a:solidFill>
                  <a:schemeClr val="bg1"/>
                </a:solidFill>
              </a:rPr>
              <a:t>otro término</a:t>
            </a:r>
            <a:r>
              <a:rPr lang="es-ES" sz="3200" dirty="0">
                <a:solidFill>
                  <a:schemeClr val="bg1"/>
                </a:solidFill>
              </a:rPr>
              <a:t>: "habiendo sido aplastados" (</a:t>
            </a:r>
            <a:r>
              <a:rPr lang="es-ES" sz="3200" i="1" dirty="0" err="1">
                <a:solidFill>
                  <a:schemeClr val="bg1"/>
                </a:solidFill>
              </a:rPr>
              <a:t>tethrausménous</a:t>
            </a:r>
            <a:r>
              <a:rPr lang="es-ES" sz="3200" dirty="0">
                <a:solidFill>
                  <a:schemeClr val="bg1"/>
                </a:solidFill>
              </a:rPr>
              <a:t>).</a:t>
            </a:r>
            <a:endParaRPr lang="pt-BR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02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z="3600" dirty="0">
                <a:solidFill>
                  <a:schemeClr val="bg1"/>
                </a:solidFill>
              </a:rPr>
              <a:t>Los directos receptores de la palabra de Jesús son un tipo de clase religiosa, </a:t>
            </a:r>
            <a:r>
              <a:rPr lang="es-ES" sz="3600" dirty="0" smtClean="0">
                <a:solidFill>
                  <a:schemeClr val="bg1"/>
                </a:solidFill>
              </a:rPr>
              <a:t>conformista a </a:t>
            </a:r>
            <a:r>
              <a:rPr lang="es-ES" sz="3600" dirty="0">
                <a:solidFill>
                  <a:schemeClr val="bg1"/>
                </a:solidFill>
              </a:rPr>
              <a:t>la situación de opresión y exclusión que vivía el pueblo de Dios. Por lo mismo, </a:t>
            </a:r>
            <a:r>
              <a:rPr lang="es-ES" sz="3600" dirty="0" smtClean="0">
                <a:solidFill>
                  <a:schemeClr val="bg1"/>
                </a:solidFill>
              </a:rPr>
              <a:t>re-leer el </a:t>
            </a:r>
            <a:r>
              <a:rPr lang="es-ES" sz="3600" dirty="0">
                <a:solidFill>
                  <a:schemeClr val="bg1"/>
                </a:solidFill>
              </a:rPr>
              <a:t>oráculo profético de Isaías, suponía dar cuenta de un nuevo tiempo, contrario a </a:t>
            </a:r>
            <a:r>
              <a:rPr lang="es-ES" sz="3600" dirty="0" smtClean="0">
                <a:solidFill>
                  <a:schemeClr val="bg1"/>
                </a:solidFill>
              </a:rPr>
              <a:t>la pasividad </a:t>
            </a:r>
            <a:r>
              <a:rPr lang="es-ES" sz="3600" dirty="0">
                <a:solidFill>
                  <a:schemeClr val="bg1"/>
                </a:solidFill>
              </a:rPr>
              <a:t>de las clases religiosas. De ahí que lo primero que surgirá será un </a:t>
            </a:r>
            <a:r>
              <a:rPr lang="es-ES" sz="3600" dirty="0" smtClean="0">
                <a:solidFill>
                  <a:schemeClr val="bg1"/>
                </a:solidFill>
              </a:rPr>
              <a:t>rechazo abierto </a:t>
            </a:r>
            <a:r>
              <a:rPr lang="es-ES" sz="3600" dirty="0">
                <a:solidFill>
                  <a:schemeClr val="bg1"/>
                </a:solidFill>
              </a:rPr>
              <a:t>por parte de quienes en cierto modo viven bajo el “cuidado” y la “protección</a:t>
            </a:r>
            <a:r>
              <a:rPr lang="es-ES" sz="3600" dirty="0" smtClean="0">
                <a:solidFill>
                  <a:schemeClr val="bg1"/>
                </a:solidFill>
              </a:rPr>
              <a:t>” </a:t>
            </a:r>
            <a:r>
              <a:rPr lang="pt-BR" sz="3600" dirty="0" err="1" smtClean="0">
                <a:solidFill>
                  <a:schemeClr val="bg1"/>
                </a:solidFill>
              </a:rPr>
              <a:t>del</a:t>
            </a:r>
            <a:r>
              <a:rPr lang="pt-BR" sz="3600" dirty="0" smtClean="0">
                <a:solidFill>
                  <a:schemeClr val="bg1"/>
                </a:solidFill>
              </a:rPr>
              <a:t> </a:t>
            </a:r>
            <a:r>
              <a:rPr lang="pt-BR" sz="3600" dirty="0">
                <a:solidFill>
                  <a:schemeClr val="bg1"/>
                </a:solidFill>
              </a:rPr>
              <a:t>poder de turno.</a:t>
            </a:r>
          </a:p>
        </p:txBody>
      </p:sp>
    </p:spTree>
    <p:extLst>
      <p:ext uri="{BB962C8B-B14F-4D97-AF65-F5344CB8AC3E}">
        <p14:creationId xmlns:p14="http://schemas.microsoft.com/office/powerpoint/2010/main" val="237053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ala de Cinz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2243</Words>
  <Application>Microsoft Office PowerPoint</Application>
  <PresentationFormat>Panorámica</PresentationFormat>
  <Paragraphs>33</Paragraphs>
  <Slides>26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Times New Roman</vt:lpstr>
      <vt:lpstr>Tema do Office</vt:lpstr>
      <vt:lpstr>Presentación de PowerPoint</vt:lpstr>
      <vt:lpstr>Siendo enviados/as por El Señor del Reino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Las bases de la agenda misionera de Jesus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Nicanor Lopes</dc:creator>
  <cp:lastModifiedBy>EQUIPO-03</cp:lastModifiedBy>
  <cp:revision>7</cp:revision>
  <dcterms:created xsi:type="dcterms:W3CDTF">2018-06-02T14:25:58Z</dcterms:created>
  <dcterms:modified xsi:type="dcterms:W3CDTF">2019-04-26T23:36:16Z</dcterms:modified>
</cp:coreProperties>
</file>