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6" r:id="rId3"/>
    <p:sldId id="257" r:id="rId4"/>
    <p:sldId id="258" r:id="rId5"/>
    <p:sldId id="259" r:id="rId6"/>
    <p:sldId id="277" r:id="rId7"/>
    <p:sldId id="262" r:id="rId8"/>
    <p:sldId id="270" r:id="rId9"/>
    <p:sldId id="271" r:id="rId10"/>
    <p:sldId id="266" r:id="rId11"/>
    <p:sldId id="272" r:id="rId12"/>
    <p:sldId id="273" r:id="rId13"/>
    <p:sldId id="274" r:id="rId14"/>
    <p:sldId id="269" r:id="rId15"/>
    <p:sldId id="268" r:id="rId16"/>
    <p:sldId id="267" r:id="rId17"/>
    <p:sldId id="261" r:id="rId18"/>
    <p:sldId id="275" r:id="rId1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B2E126-B115-459B-8E89-87A15FDB18DB}" type="datetimeFigureOut">
              <a:rPr lang="pt-BR" smtClean="0"/>
              <a:t>05/06/2018</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B4A17B-5501-4B79-98E1-9F142CAC1B44}" type="slidenum">
              <a:rPr lang="pt-BR" smtClean="0"/>
              <a:t>‹nº›</a:t>
            </a:fld>
            <a:endParaRPr lang="pt-BR"/>
          </a:p>
        </p:txBody>
      </p:sp>
    </p:spTree>
    <p:extLst>
      <p:ext uri="{BB962C8B-B14F-4D97-AF65-F5344CB8AC3E}">
        <p14:creationId xmlns:p14="http://schemas.microsoft.com/office/powerpoint/2010/main" val="794997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3B4A17B-5501-4B79-98E1-9F142CAC1B44}" type="slidenum">
              <a:rPr lang="pt-BR" smtClean="0"/>
              <a:t>8</a:t>
            </a:fld>
            <a:endParaRPr lang="pt-BR"/>
          </a:p>
        </p:txBody>
      </p:sp>
    </p:spTree>
    <p:extLst>
      <p:ext uri="{BB962C8B-B14F-4D97-AF65-F5344CB8AC3E}">
        <p14:creationId xmlns:p14="http://schemas.microsoft.com/office/powerpoint/2010/main" val="1749071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3" name="Retângul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tângul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tângul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tângul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tângul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tângulo de cantos arredondado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tângulo de cantos arredondado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tângul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6705600" y="4206240"/>
            <a:ext cx="960120" cy="457200"/>
          </a:xfrm>
        </p:spPr>
        <p:txBody>
          <a:bodyPr/>
          <a:lstStyle/>
          <a:p>
            <a:fld id="{2E7A6FF2-7A21-4F64-A202-AE1DFC81E0A8}" type="datetimeFigureOut">
              <a:rPr lang="pt-BR" smtClean="0"/>
              <a:pPr/>
              <a:t>05/06/2018</a:t>
            </a:fld>
            <a:endParaRPr lang="pt-BR"/>
          </a:p>
        </p:txBody>
      </p:sp>
      <p:sp>
        <p:nvSpPr>
          <p:cNvPr id="17" name="Espaço Reservado para Rodapé 16"/>
          <p:cNvSpPr>
            <a:spLocks noGrp="1"/>
          </p:cNvSpPr>
          <p:nvPr>
            <p:ph type="ftr" sz="quarter" idx="11"/>
          </p:nvPr>
        </p:nvSpPr>
        <p:spPr>
          <a:xfrm>
            <a:off x="5410200" y="4205288"/>
            <a:ext cx="1295400" cy="457200"/>
          </a:xfrm>
        </p:spPr>
        <p:txBody>
          <a:bodyPr/>
          <a:lstStyle/>
          <a:p>
            <a:endParaRPr lang="pt-BR"/>
          </a:p>
        </p:txBody>
      </p:sp>
      <p:sp>
        <p:nvSpPr>
          <p:cNvPr id="29" name="Espaço Reservado para Número de Slid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3536A16-E15C-4778-9B3E-BA901F657F72}"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E7A6FF2-7A21-4F64-A202-AE1DFC81E0A8}" type="datetimeFigureOut">
              <a:rPr lang="pt-BR" smtClean="0"/>
              <a:pPr/>
              <a:t>05/06/2018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3536A16-E15C-4778-9B3E-BA901F657F72}"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1143000"/>
            <a:ext cx="1905000" cy="5486400"/>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143000"/>
            <a:ext cx="6248400" cy="5486400"/>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E7A6FF2-7A21-4F64-A202-AE1DFC81E0A8}" type="datetimeFigureOut">
              <a:rPr lang="pt-BR" smtClean="0"/>
              <a:pPr/>
              <a:t>05/06/2018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3536A16-E15C-4778-9B3E-BA901F657F72}"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E7A6FF2-7A21-4F64-A202-AE1DFC81E0A8}" type="datetimeFigureOut">
              <a:rPr lang="pt-BR" smtClean="0"/>
              <a:pPr/>
              <a:t>05/06/2018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3536A16-E15C-4778-9B3E-BA901F657F72}" type="slidenum">
              <a:rPr lang="pt-BR" smtClean="0"/>
              <a:pPr/>
              <a:t>‹nº›</a:t>
            </a:fld>
            <a:endParaRPr lang="pt-BR"/>
          </a:p>
        </p:txBody>
      </p:sp>
      <p:pic>
        <p:nvPicPr>
          <p:cNvPr id="8" name="Imagem 7" descr="cruzechamaconteudo.jpg"/>
          <p:cNvPicPr>
            <a:picLocks noChangeAspect="1"/>
          </p:cNvPicPr>
          <p:nvPr userDrawn="1"/>
        </p:nvPicPr>
        <p:blipFill>
          <a:blip r:embed="rId2" cstate="print"/>
          <a:stretch>
            <a:fillRect/>
          </a:stretch>
        </p:blipFill>
        <p:spPr>
          <a:xfrm>
            <a:off x="8172400" y="5085184"/>
            <a:ext cx="808273" cy="144045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2E7A6FF2-7A21-4F64-A202-AE1DFC81E0A8}" type="datetimeFigureOut">
              <a:rPr lang="pt-BR" smtClean="0"/>
              <a:pPr/>
              <a:t>05/06/2018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3536A16-E15C-4778-9B3E-BA901F657F72}"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2E7A6FF2-7A21-4F64-A202-AE1DFC81E0A8}" type="datetimeFigureOut">
              <a:rPr lang="pt-BR" smtClean="0"/>
              <a:pPr/>
              <a:t>05/06/2018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3536A16-E15C-4778-9B3E-BA901F657F72}"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81000" y="1143000"/>
            <a:ext cx="8382000" cy="1069848"/>
          </a:xfrm>
        </p:spPr>
        <p:txBody>
          <a:bodyPr anchor="ctr"/>
          <a:lstStyle>
            <a:lvl1pPr>
              <a:defRPr sz="4000" b="0" i="0" cap="none"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6" name="Espaço Reservado para Data 25"/>
          <p:cNvSpPr>
            <a:spLocks noGrp="1"/>
          </p:cNvSpPr>
          <p:nvPr>
            <p:ph type="dt" sz="half" idx="10"/>
          </p:nvPr>
        </p:nvSpPr>
        <p:spPr/>
        <p:txBody>
          <a:bodyPr rtlCol="0"/>
          <a:lstStyle/>
          <a:p>
            <a:fld id="{2E7A6FF2-7A21-4F64-A202-AE1DFC81E0A8}" type="datetimeFigureOut">
              <a:rPr lang="pt-BR" smtClean="0"/>
              <a:pPr/>
              <a:t>05/06/2018</a:t>
            </a:fld>
            <a:endParaRPr lang="pt-BR"/>
          </a:p>
        </p:txBody>
      </p:sp>
      <p:sp>
        <p:nvSpPr>
          <p:cNvPr id="27" name="Espaço Reservado para Número de Slide 26"/>
          <p:cNvSpPr>
            <a:spLocks noGrp="1"/>
          </p:cNvSpPr>
          <p:nvPr>
            <p:ph type="sldNum" sz="quarter" idx="11"/>
          </p:nvPr>
        </p:nvSpPr>
        <p:spPr/>
        <p:txBody>
          <a:bodyPr rtlCol="0"/>
          <a:lstStyle/>
          <a:p>
            <a:fld id="{63536A16-E15C-4778-9B3E-BA901F657F72}" type="slidenum">
              <a:rPr lang="pt-BR" smtClean="0"/>
              <a:pPr/>
              <a:t>‹nº›</a:t>
            </a:fld>
            <a:endParaRPr lang="pt-BR"/>
          </a:p>
        </p:txBody>
      </p:sp>
      <p:sp>
        <p:nvSpPr>
          <p:cNvPr id="28" name="Espaço Reservado para Rodapé 27"/>
          <p:cNvSpPr>
            <a:spLocks noGrp="1"/>
          </p:cNvSpPr>
          <p:nvPr>
            <p:ph type="ftr" sz="quarter" idx="12"/>
          </p:nvPr>
        </p:nvSpPr>
        <p:spPr/>
        <p:txBody>
          <a:bodyPr rtlCol="0"/>
          <a:lstStyle/>
          <a:p>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a:xfrm>
            <a:off x="6583680" y="612648"/>
            <a:ext cx="957264" cy="457200"/>
          </a:xfrm>
        </p:spPr>
        <p:txBody>
          <a:bodyPr/>
          <a:lstStyle/>
          <a:p>
            <a:fld id="{2E7A6FF2-7A21-4F64-A202-AE1DFC81E0A8}" type="datetimeFigureOut">
              <a:rPr lang="pt-BR" smtClean="0"/>
              <a:pPr/>
              <a:t>05/06/2018</a:t>
            </a:fld>
            <a:endParaRPr lang="pt-BR"/>
          </a:p>
        </p:txBody>
      </p:sp>
      <p:sp>
        <p:nvSpPr>
          <p:cNvPr id="4" name="Espaço Reservado para Rodapé 3"/>
          <p:cNvSpPr>
            <a:spLocks noGrp="1"/>
          </p:cNvSpPr>
          <p:nvPr>
            <p:ph type="ftr" sz="quarter" idx="11"/>
          </p:nvPr>
        </p:nvSpPr>
        <p:spPr>
          <a:xfrm>
            <a:off x="5257800" y="612648"/>
            <a:ext cx="1325880" cy="457200"/>
          </a:xfrm>
        </p:spPr>
        <p:txBody>
          <a:bodyPr/>
          <a:lstStyle/>
          <a:p>
            <a:endParaRPr lang="pt-BR"/>
          </a:p>
        </p:txBody>
      </p:sp>
      <p:sp>
        <p:nvSpPr>
          <p:cNvPr id="5" name="Espaço Reservado para Número de Slide 4"/>
          <p:cNvSpPr>
            <a:spLocks noGrp="1"/>
          </p:cNvSpPr>
          <p:nvPr>
            <p:ph type="sldNum" sz="quarter" idx="12"/>
          </p:nvPr>
        </p:nvSpPr>
        <p:spPr>
          <a:xfrm>
            <a:off x="8174736" y="2272"/>
            <a:ext cx="762000" cy="365760"/>
          </a:xfrm>
        </p:spPr>
        <p:txBody>
          <a:bodyPr/>
          <a:lstStyle/>
          <a:p>
            <a:fld id="{63536A16-E15C-4778-9B3E-BA901F657F72}"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A6FF2-7A21-4F64-A202-AE1DFC81E0A8}" type="datetimeFigureOut">
              <a:rPr lang="pt-BR" smtClean="0"/>
              <a:pPr/>
              <a:t>05/06/2018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3536A16-E15C-4778-9B3E-BA901F657F72}"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353496" y="1101970"/>
            <a:ext cx="3383280" cy="877824"/>
          </a:xfrm>
        </p:spPr>
        <p:txBody>
          <a:bodyPr anchor="b"/>
          <a:lstStyle>
            <a:lvl1pPr algn="l">
              <a:buNone/>
              <a:defRPr sz="1800" b="1"/>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2E7A6FF2-7A21-4F64-A202-AE1DFC81E0A8}" type="datetimeFigureOut">
              <a:rPr lang="pt-BR" smtClean="0"/>
              <a:pPr/>
              <a:t>05/06/2018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3536A16-E15C-4778-9B3E-BA901F657F72}"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2E7A6FF2-7A21-4F64-A202-AE1DFC81E0A8}" type="datetimeFigureOut">
              <a:rPr lang="pt-BR" smtClean="0"/>
              <a:pPr/>
              <a:t>05/06/2018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3536A16-E15C-4778-9B3E-BA901F657F72}"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tângul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tângul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tângul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tângul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ângul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tângulo de cantos arredondado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tângulo de cantos arredondado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tângul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tângul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tângul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tângul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tângul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tângul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ço Reservado para Título 21"/>
          <p:cNvSpPr>
            <a:spLocks noGrp="1"/>
          </p:cNvSpPr>
          <p:nvPr>
            <p:ph type="title"/>
          </p:nvPr>
        </p:nvSpPr>
        <p:spPr>
          <a:xfrm>
            <a:off x="457200" y="1143000"/>
            <a:ext cx="8229600" cy="1066800"/>
          </a:xfrm>
          <a:prstGeom prst="rect">
            <a:avLst/>
          </a:prstGeom>
        </p:spPr>
        <p:txBody>
          <a:bodyPr vert="horz" anchor="ctr">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E7A6FF2-7A21-4F64-A202-AE1DFC81E0A8}" type="datetimeFigureOut">
              <a:rPr lang="pt-BR" smtClean="0"/>
              <a:pPr/>
              <a:t>05/06/2018</a:t>
            </a:fld>
            <a:endParaRPr lang="pt-BR"/>
          </a:p>
        </p:txBody>
      </p:sp>
      <p:sp>
        <p:nvSpPr>
          <p:cNvPr id="3" name="Espaço Reservado para Rodapé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pt-BR"/>
          </a:p>
        </p:txBody>
      </p:sp>
      <p:sp>
        <p:nvSpPr>
          <p:cNvPr id="23" name="Espaço Reservado para Número de Slid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3536A16-E15C-4778-9B3E-BA901F657F72}"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capa livro identidade missionaria.png"/>
          <p:cNvPicPr>
            <a:picLocks noChangeAspect="1"/>
          </p:cNvPicPr>
          <p:nvPr/>
        </p:nvPicPr>
        <p:blipFill>
          <a:blip r:embed="rId2" cstate="print"/>
          <a:stretch>
            <a:fillRect/>
          </a:stretch>
        </p:blipFill>
        <p:spPr>
          <a:xfrm>
            <a:off x="4331153" y="0"/>
            <a:ext cx="4812847" cy="6858000"/>
          </a:xfrm>
          <a:prstGeom prst="rect">
            <a:avLst/>
          </a:prstGeom>
        </p:spPr>
      </p:pic>
      <p:sp>
        <p:nvSpPr>
          <p:cNvPr id="7" name="CaixaDeTexto 6"/>
          <p:cNvSpPr txBox="1"/>
          <p:nvPr/>
        </p:nvSpPr>
        <p:spPr>
          <a:xfrm>
            <a:off x="179512" y="4293096"/>
            <a:ext cx="4032448" cy="1938992"/>
          </a:xfrm>
          <a:prstGeom prst="rect">
            <a:avLst/>
          </a:prstGeom>
          <a:noFill/>
        </p:spPr>
        <p:txBody>
          <a:bodyPr wrap="square" rtlCol="0">
            <a:spAutoFit/>
          </a:bodyPr>
          <a:lstStyle/>
          <a:p>
            <a:pPr algn="ctr"/>
            <a:r>
              <a:rPr lang="es-ES" sz="2400" b="1" dirty="0" err="1">
                <a:solidFill>
                  <a:srgbClr val="FF0000"/>
                </a:solidFill>
                <a:effectLst>
                  <a:outerShdw blurRad="38100" dist="38100" dir="2700000" algn="tl">
                    <a:srgbClr val="000000">
                      <a:alpha val="43137"/>
                    </a:srgbClr>
                  </a:outerShdw>
                </a:effectLst>
              </a:rPr>
              <a:t>Misiología</a:t>
            </a:r>
            <a:r>
              <a:rPr lang="es-ES" sz="2400" b="1" dirty="0">
                <a:solidFill>
                  <a:srgbClr val="FF0000"/>
                </a:solidFill>
                <a:effectLst>
                  <a:outerShdw blurRad="38100" dist="38100" dir="2700000" algn="tl">
                    <a:srgbClr val="000000">
                      <a:alpha val="43137"/>
                    </a:srgbClr>
                  </a:outerShdw>
                </a:effectLst>
              </a:rPr>
              <a:t> </a:t>
            </a:r>
            <a:r>
              <a:rPr lang="es-ES" sz="2400" b="1" dirty="0" err="1">
                <a:solidFill>
                  <a:srgbClr val="FF0000"/>
                </a:solidFill>
                <a:effectLst>
                  <a:outerShdw blurRad="38100" dist="38100" dir="2700000" algn="tl">
                    <a:srgbClr val="000000">
                      <a:alpha val="43137"/>
                    </a:srgbClr>
                  </a:outerShdw>
                </a:effectLst>
              </a:rPr>
              <a:t>Wesleyana</a:t>
            </a:r>
            <a:r>
              <a:rPr lang="es-ES" sz="2400" b="1" dirty="0">
                <a:solidFill>
                  <a:srgbClr val="FF0000"/>
                </a:solidFill>
                <a:effectLst>
                  <a:outerShdw blurRad="38100" dist="38100" dir="2700000" algn="tl">
                    <a:srgbClr val="000000">
                      <a:alpha val="43137"/>
                    </a:srgbClr>
                  </a:outerShdw>
                </a:effectLst>
              </a:rPr>
              <a:t>:</a:t>
            </a:r>
          </a:p>
          <a:p>
            <a:pPr algn="ctr"/>
            <a:r>
              <a:rPr lang="es-ES" sz="2400" b="1" dirty="0">
                <a:solidFill>
                  <a:srgbClr val="FF0000"/>
                </a:solidFill>
                <a:effectLst>
                  <a:outerShdw blurRad="38100" dist="38100" dir="2700000" algn="tl">
                    <a:srgbClr val="000000">
                      <a:alpha val="43137"/>
                    </a:srgbClr>
                  </a:outerShdw>
                </a:effectLst>
              </a:rPr>
              <a:t>Los elementos constitutivos del movimiento misionero </a:t>
            </a:r>
            <a:r>
              <a:rPr lang="es-ES" sz="2400" b="1" dirty="0" err="1">
                <a:solidFill>
                  <a:srgbClr val="FF0000"/>
                </a:solidFill>
                <a:effectLst>
                  <a:outerShdw blurRad="38100" dist="38100" dir="2700000" algn="tl">
                    <a:srgbClr val="000000">
                      <a:alpha val="43137"/>
                    </a:srgbClr>
                  </a:outerShdw>
                </a:effectLst>
              </a:rPr>
              <a:t>Wesleyano</a:t>
            </a:r>
            <a:r>
              <a:rPr lang="es-ES" sz="2400" b="1" dirty="0">
                <a:solidFill>
                  <a:srgbClr val="FF0000"/>
                </a:solidFill>
                <a:effectLst>
                  <a:outerShdw blurRad="38100" dist="38100" dir="2700000" algn="tl">
                    <a:srgbClr val="000000">
                      <a:alpha val="43137"/>
                    </a:srgbClr>
                  </a:outerShdw>
                </a:effectLst>
              </a:rPr>
              <a:t> - Siglo XVIII</a:t>
            </a:r>
            <a:endParaRPr lang="pt-BR" sz="2400"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20688"/>
            <a:ext cx="8229600" cy="1066800"/>
          </a:xfrm>
        </p:spPr>
        <p:txBody>
          <a:bodyPr/>
          <a:lstStyle/>
          <a:p>
            <a:r>
              <a:rPr lang="pt-BR" dirty="0"/>
              <a:t>La </a:t>
            </a:r>
            <a:r>
              <a:rPr lang="pt-BR" dirty="0" err="1"/>
              <a:t>educación</a:t>
            </a:r>
            <a:endParaRPr lang="pt-BR" dirty="0"/>
          </a:p>
        </p:txBody>
      </p:sp>
      <p:sp>
        <p:nvSpPr>
          <p:cNvPr id="3" name="Espaço Reservado para Conteúdo 2"/>
          <p:cNvSpPr>
            <a:spLocks noGrp="1"/>
          </p:cNvSpPr>
          <p:nvPr>
            <p:ph idx="1"/>
          </p:nvPr>
        </p:nvSpPr>
        <p:spPr>
          <a:xfrm>
            <a:off x="323528" y="1484784"/>
            <a:ext cx="7848872" cy="4325112"/>
          </a:xfrm>
        </p:spPr>
        <p:txBody>
          <a:bodyPr>
            <a:noAutofit/>
          </a:bodyPr>
          <a:lstStyle/>
          <a:p>
            <a:r>
              <a:rPr lang="es-ES" sz="2900" dirty="0"/>
              <a:t>La formación del metodismo no podía dejar de tener la educación como uno de los ejes articuladores, después de todo el movimiento se dio cuando un grupo de estudiantes de la Universidad de Oxford, bajo el liderazgo de los hermanos John y Charles Wesley, pasó a reunirse para el cultivo de la " piedad cristiana, a través de la lectura de la Biblia, de la práctica de la oración, del ayuno, de la visita a los presos ya los enfermos.</a:t>
            </a:r>
            <a:endParaRPr lang="pt-BR" sz="29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20688"/>
            <a:ext cx="8229600" cy="1066800"/>
          </a:xfrm>
        </p:spPr>
        <p:txBody>
          <a:bodyPr/>
          <a:lstStyle/>
          <a:p>
            <a:r>
              <a:rPr lang="pt-BR" dirty="0"/>
              <a:t>La </a:t>
            </a:r>
            <a:r>
              <a:rPr lang="pt-BR" dirty="0" err="1"/>
              <a:t>educación</a:t>
            </a:r>
            <a:endParaRPr lang="pt-BR" dirty="0"/>
          </a:p>
        </p:txBody>
      </p:sp>
      <p:sp>
        <p:nvSpPr>
          <p:cNvPr id="3" name="Espaço Reservado para Conteúdo 2"/>
          <p:cNvSpPr>
            <a:spLocks noGrp="1"/>
          </p:cNvSpPr>
          <p:nvPr>
            <p:ph idx="1"/>
          </p:nvPr>
        </p:nvSpPr>
        <p:spPr>
          <a:xfrm>
            <a:off x="457200" y="1556792"/>
            <a:ext cx="7859216" cy="4325112"/>
          </a:xfrm>
        </p:spPr>
        <p:txBody>
          <a:bodyPr>
            <a:normAutofit/>
          </a:bodyPr>
          <a:lstStyle/>
          <a:p>
            <a:r>
              <a:rPr lang="es-ES" dirty="0"/>
              <a:t>El compromiso con la educación en el movimiento metodista, por el hecho de haber surgido en un ambiente universitario, no se quedó sólo en las reflexiones académicas, pues "con relación a la perspectiva social y educativa, Wesley observó con interés la educación en las comunidades </a:t>
            </a:r>
            <a:r>
              <a:rPr lang="es-ES" dirty="0" err="1"/>
              <a:t>moravianas</a:t>
            </a:r>
            <a:r>
              <a:rPr lang="es-ES" dirty="0"/>
              <a:t>, especialmente en </a:t>
            </a:r>
            <a:r>
              <a:rPr lang="es-ES" dirty="0" err="1"/>
              <a:t>Herrnhut</a:t>
            </a:r>
            <a:r>
              <a:rPr lang="es-ES" dirty="0"/>
              <a:t>, y la tradición pietista en la Universidad de Halle ".</a:t>
            </a:r>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229600" cy="1066800"/>
          </a:xfrm>
        </p:spPr>
        <p:txBody>
          <a:bodyPr/>
          <a:lstStyle/>
          <a:p>
            <a:r>
              <a:rPr lang="pt-BR" dirty="0"/>
              <a:t>La </a:t>
            </a:r>
            <a:r>
              <a:rPr lang="pt-BR" dirty="0" err="1"/>
              <a:t>educación</a:t>
            </a:r>
            <a:endParaRPr lang="pt-BR" dirty="0"/>
          </a:p>
        </p:txBody>
      </p:sp>
      <p:sp>
        <p:nvSpPr>
          <p:cNvPr id="3" name="Espaço Reservado para Conteúdo 2"/>
          <p:cNvSpPr>
            <a:spLocks noGrp="1"/>
          </p:cNvSpPr>
          <p:nvPr>
            <p:ph idx="1"/>
          </p:nvPr>
        </p:nvSpPr>
        <p:spPr>
          <a:xfrm>
            <a:off x="457200" y="1628800"/>
            <a:ext cx="7499176" cy="4464496"/>
          </a:xfrm>
        </p:spPr>
        <p:txBody>
          <a:bodyPr>
            <a:normAutofit/>
          </a:bodyPr>
          <a:lstStyle/>
          <a:p>
            <a:r>
              <a:rPr lang="es-ES" sz="3600" dirty="0"/>
              <a:t>John Wesley, el 24 de junio de 1748, fundó la </a:t>
            </a:r>
            <a:r>
              <a:rPr lang="es-ES" sz="3600" dirty="0" err="1"/>
              <a:t>Kingswood</a:t>
            </a:r>
            <a:r>
              <a:rPr lang="es-ES" sz="3600" dirty="0"/>
              <a:t> </a:t>
            </a:r>
            <a:r>
              <a:rPr lang="es-ES" sz="3600" dirty="0" err="1"/>
              <a:t>School</a:t>
            </a:r>
            <a:r>
              <a:rPr lang="es-ES" sz="3600" dirty="0"/>
              <a:t>, una escuela de enseñanza básica para niños. En sus comienzos, </a:t>
            </a:r>
            <a:r>
              <a:rPr lang="es-ES" sz="3600" dirty="0" err="1"/>
              <a:t>Kingswood</a:t>
            </a:r>
            <a:r>
              <a:rPr lang="es-ES" sz="3600" dirty="0"/>
              <a:t> tenía sesenta alumnos, en su mayoría, pobres.</a:t>
            </a:r>
            <a:endParaRPr lang="pt-BR"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229600" cy="1066800"/>
          </a:xfrm>
        </p:spPr>
        <p:txBody>
          <a:bodyPr/>
          <a:lstStyle/>
          <a:p>
            <a:r>
              <a:rPr lang="pt-BR" dirty="0"/>
              <a:t>La </a:t>
            </a:r>
            <a:r>
              <a:rPr lang="pt-BR" dirty="0" err="1"/>
              <a:t>educación</a:t>
            </a:r>
            <a:endParaRPr lang="pt-BR" dirty="0"/>
          </a:p>
        </p:txBody>
      </p:sp>
      <p:sp>
        <p:nvSpPr>
          <p:cNvPr id="3" name="Espaço Reservado para Conteúdo 2"/>
          <p:cNvSpPr>
            <a:spLocks noGrp="1"/>
          </p:cNvSpPr>
          <p:nvPr>
            <p:ph idx="1"/>
          </p:nvPr>
        </p:nvSpPr>
        <p:spPr>
          <a:xfrm>
            <a:off x="457200" y="1628800"/>
            <a:ext cx="8003232" cy="4464496"/>
          </a:xfrm>
        </p:spPr>
        <p:txBody>
          <a:bodyPr>
            <a:normAutofit/>
          </a:bodyPr>
          <a:lstStyle/>
          <a:p>
            <a:r>
              <a:rPr lang="es-ES" sz="3600" dirty="0"/>
              <a:t>Comprender la dimensión de la educación como parte integrante del proyecto misionero del metodismo Inglés es percibir que para John Wesley la misión se articulaba con la educación para el desarrollo de la fe.</a:t>
            </a:r>
            <a:endParaRPr lang="pt-BR"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20688"/>
            <a:ext cx="8229600" cy="1066800"/>
          </a:xfrm>
        </p:spPr>
        <p:txBody>
          <a:bodyPr/>
          <a:lstStyle/>
          <a:p>
            <a:r>
              <a:rPr lang="es-ES" dirty="0">
                <a:solidFill>
                  <a:schemeClr val="tx1"/>
                </a:solidFill>
              </a:rPr>
              <a:t>Responsabilidad  [acción] social.</a:t>
            </a:r>
            <a:endParaRPr lang="pt-BR" dirty="0">
              <a:solidFill>
                <a:schemeClr val="tx1"/>
              </a:solidFill>
            </a:endParaRPr>
          </a:p>
        </p:txBody>
      </p:sp>
      <p:sp>
        <p:nvSpPr>
          <p:cNvPr id="3" name="Espaço Reservado para Conteúdo 2"/>
          <p:cNvSpPr>
            <a:spLocks noGrp="1"/>
          </p:cNvSpPr>
          <p:nvPr>
            <p:ph idx="1"/>
          </p:nvPr>
        </p:nvSpPr>
        <p:spPr>
          <a:xfrm>
            <a:off x="457200" y="1628800"/>
            <a:ext cx="7283152" cy="4325112"/>
          </a:xfrm>
        </p:spPr>
        <p:txBody>
          <a:bodyPr>
            <a:noAutofit/>
          </a:bodyPr>
          <a:lstStyle/>
          <a:p>
            <a:r>
              <a:rPr lang="es-ES" sz="3200" dirty="0"/>
              <a:t>El movimiento metodista del siglo XVIII nace con una base sólida en lo que se refiere a la Responsabilidad Social como fruto del amor y de la nueva vida. Esta actitud tenía en su núcleo una respuesta de la fe a las crisis sociales que el pueblo inglés ya enfrentaba desde hace mucho tiempo.</a:t>
            </a:r>
            <a:endParaRPr lang="pt-BR"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229600" cy="1066800"/>
          </a:xfrm>
        </p:spPr>
        <p:txBody>
          <a:bodyPr/>
          <a:lstStyle/>
          <a:p>
            <a:r>
              <a:rPr lang="es-ES" dirty="0">
                <a:solidFill>
                  <a:schemeClr val="tx1"/>
                </a:solidFill>
              </a:rPr>
              <a:t>Responsabilidad  [acción] social.</a:t>
            </a:r>
            <a:endParaRPr lang="pt-BR" dirty="0"/>
          </a:p>
        </p:txBody>
      </p:sp>
      <p:sp>
        <p:nvSpPr>
          <p:cNvPr id="3" name="Espaço Reservado para Conteúdo 2"/>
          <p:cNvSpPr>
            <a:spLocks noGrp="1"/>
          </p:cNvSpPr>
          <p:nvPr>
            <p:ph idx="1"/>
          </p:nvPr>
        </p:nvSpPr>
        <p:spPr>
          <a:xfrm>
            <a:off x="457200" y="1484784"/>
            <a:ext cx="7427168" cy="5184576"/>
          </a:xfrm>
        </p:spPr>
        <p:txBody>
          <a:bodyPr>
            <a:normAutofit/>
          </a:bodyPr>
          <a:lstStyle/>
          <a:p>
            <a:r>
              <a:rPr lang="es-ES" sz="3600" dirty="0"/>
              <a:t>José Carlos de Souza y Helmut Renders asocian a Tucker al Evangelio Social y afirman que la identidad social de la historia de la Iglesia Metodista está ligada a este misionero</a:t>
            </a:r>
            <a:r>
              <a:rPr lang="es-ES" sz="3600" dirty="0" smtClean="0"/>
              <a:t>.</a:t>
            </a:r>
          </a:p>
          <a:p>
            <a:endParaRPr lang="es-ES" sz="3200" dirty="0"/>
          </a:p>
          <a:p>
            <a:r>
              <a:rPr lang="pt-BR" dirty="0" smtClean="0"/>
              <a:t> </a:t>
            </a:r>
            <a:r>
              <a:rPr lang="pt-BR" sz="1400" dirty="0" smtClean="0"/>
              <a:t>RENDERS, Helmut; SOUZA, José Carlos de. </a:t>
            </a:r>
            <a:r>
              <a:rPr lang="pt-BR" sz="1400" i="1" dirty="0" smtClean="0"/>
              <a:t>História da Igreja Metodista no Brasil</a:t>
            </a:r>
            <a:r>
              <a:rPr lang="pt-BR" sz="1400" dirty="0" smtClean="0"/>
              <a:t>: dos inícios até 2009</a:t>
            </a:r>
            <a:r>
              <a:rPr lang="pt-BR" sz="1400" i="1" dirty="0" smtClean="0"/>
              <a:t>. </a:t>
            </a:r>
            <a:r>
              <a:rPr lang="pt-BR" sz="1400" dirty="0" smtClean="0"/>
              <a:t>São Bernardo do Campo, 2009. Disponível em: &lt;https://arkheia.metodista.br/jspui/bitstream/123456789/129/1/Historia%20da%20Igreja%20Metodista%20no%20Brasil.pdf&gt;. Acesso em: 12 fev. 2010.</a:t>
            </a:r>
            <a:endParaRPr lang="pt-BR" dirty="0" smtClean="0"/>
          </a:p>
          <a:p>
            <a:endParaRPr lang="pt-B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229600" cy="1066800"/>
          </a:xfrm>
        </p:spPr>
        <p:txBody>
          <a:bodyPr/>
          <a:lstStyle/>
          <a:p>
            <a:r>
              <a:rPr lang="es-ES" dirty="0">
                <a:solidFill>
                  <a:schemeClr val="tx1"/>
                </a:solidFill>
              </a:rPr>
              <a:t>Responsabilidad  [acción] social.</a:t>
            </a:r>
            <a:endParaRPr lang="pt-BR" dirty="0"/>
          </a:p>
        </p:txBody>
      </p:sp>
      <p:sp>
        <p:nvSpPr>
          <p:cNvPr id="3" name="Espaço Reservado para Conteúdo 2"/>
          <p:cNvSpPr>
            <a:spLocks noGrp="1"/>
          </p:cNvSpPr>
          <p:nvPr>
            <p:ph idx="1"/>
          </p:nvPr>
        </p:nvSpPr>
        <p:spPr>
          <a:xfrm>
            <a:off x="457200" y="1556792"/>
            <a:ext cx="7427168" cy="4325112"/>
          </a:xfrm>
        </p:spPr>
        <p:txBody>
          <a:bodyPr>
            <a:noAutofit/>
          </a:bodyPr>
          <a:lstStyle/>
          <a:p>
            <a:r>
              <a:rPr lang="es-ES" sz="3200" dirty="0"/>
              <a:t>El pensamiento filantrópico, como </a:t>
            </a:r>
            <a:r>
              <a:rPr lang="es-ES" sz="3200" dirty="0" err="1"/>
              <a:t>misiología</a:t>
            </a:r>
            <a:r>
              <a:rPr lang="es-ES" sz="3200" dirty="0"/>
              <a:t> metodista, compone el modo de hacer misión protestante, lo que puede ser evaluado a partir de la instalación de la primera institución de acción social en Brasil, fundada en 1906 por el misionero </a:t>
            </a:r>
            <a:r>
              <a:rPr lang="es-ES" sz="3200" dirty="0" err="1"/>
              <a:t>Hugh</a:t>
            </a:r>
            <a:r>
              <a:rPr lang="es-ES" sz="3200" dirty="0"/>
              <a:t> </a:t>
            </a:r>
            <a:r>
              <a:rPr lang="es-ES" sz="3200" dirty="0" err="1"/>
              <a:t>Clarence</a:t>
            </a:r>
            <a:r>
              <a:rPr lang="es-ES" sz="3200" dirty="0"/>
              <a:t> Tucker. El Instituto Central del Pueblo (ICP).</a:t>
            </a:r>
            <a:endParaRPr lang="pt-BR"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229600" cy="1066800"/>
          </a:xfrm>
        </p:spPr>
        <p:txBody>
          <a:bodyPr/>
          <a:lstStyle/>
          <a:p>
            <a:r>
              <a:rPr lang="pt-BR" dirty="0" err="1" smtClean="0"/>
              <a:t>Síntesis</a:t>
            </a:r>
            <a:endParaRPr lang="pt-BR" dirty="0"/>
          </a:p>
        </p:txBody>
      </p:sp>
      <p:sp>
        <p:nvSpPr>
          <p:cNvPr id="3" name="Espaço Reservado para Conteúdo 2"/>
          <p:cNvSpPr>
            <a:spLocks noGrp="1"/>
          </p:cNvSpPr>
          <p:nvPr>
            <p:ph idx="1"/>
          </p:nvPr>
        </p:nvSpPr>
        <p:spPr>
          <a:xfrm>
            <a:off x="395536" y="1628800"/>
            <a:ext cx="7776864" cy="4325112"/>
          </a:xfrm>
        </p:spPr>
        <p:txBody>
          <a:bodyPr>
            <a:noAutofit/>
          </a:bodyPr>
          <a:lstStyle/>
          <a:p>
            <a:r>
              <a:rPr lang="es-ES" sz="3000" dirty="0"/>
              <a:t>Este análisis permitió la comprensión de la Responsabilidad Social como elemento de inclusión social, conjugando la predicación como elemento formador de la identidad religiosa de cuño protestante que, a su vez, tiene en la Educación la condición de transformación social en la implantación del metodismo </a:t>
            </a:r>
            <a:r>
              <a:rPr lang="es-ES" sz="3000" dirty="0" smtClean="0"/>
              <a:t>en América Latina.</a:t>
            </a:r>
            <a:endParaRPr lang="pt-BR" sz="3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229600" cy="1066800"/>
          </a:xfrm>
        </p:spPr>
        <p:txBody>
          <a:bodyPr/>
          <a:lstStyle/>
          <a:p>
            <a:r>
              <a:rPr lang="pt-BR" dirty="0" err="1"/>
              <a:t>Indicaciones</a:t>
            </a:r>
            <a:r>
              <a:rPr lang="pt-BR" dirty="0"/>
              <a:t> de </a:t>
            </a:r>
            <a:r>
              <a:rPr lang="pt-BR" dirty="0" err="1"/>
              <a:t>lectura</a:t>
            </a:r>
            <a:r>
              <a:rPr lang="pt-BR" dirty="0"/>
              <a:t>:</a:t>
            </a:r>
            <a:endParaRPr lang="pt-BR" dirty="0"/>
          </a:p>
        </p:txBody>
      </p:sp>
      <p:sp>
        <p:nvSpPr>
          <p:cNvPr id="3" name="Espaço Reservado para Conteúdo 2"/>
          <p:cNvSpPr>
            <a:spLocks noGrp="1"/>
          </p:cNvSpPr>
          <p:nvPr>
            <p:ph idx="1"/>
          </p:nvPr>
        </p:nvSpPr>
        <p:spPr>
          <a:xfrm>
            <a:off x="251520" y="1556792"/>
            <a:ext cx="6419056" cy="4325112"/>
          </a:xfrm>
        </p:spPr>
        <p:txBody>
          <a:bodyPr>
            <a:noAutofit/>
          </a:bodyPr>
          <a:lstStyle/>
          <a:p>
            <a:r>
              <a:rPr lang="pt-BR" sz="3200" i="1" dirty="0" smtClean="0">
                <a:effectLst>
                  <a:outerShdw blurRad="38100" dist="38100" dir="2700000" algn="tl">
                    <a:srgbClr val="000000">
                      <a:alpha val="43137"/>
                    </a:srgbClr>
                  </a:outerShdw>
                </a:effectLst>
              </a:rPr>
              <a:t>João Wesley, o Evangelista </a:t>
            </a:r>
            <a:r>
              <a:rPr lang="pt-BR" sz="3200" dirty="0" smtClean="0"/>
              <a:t>de Francis Gerald </a:t>
            </a:r>
            <a:r>
              <a:rPr lang="pt-BR" sz="3200" dirty="0" err="1" smtClean="0"/>
              <a:t>Ensley</a:t>
            </a:r>
            <a:r>
              <a:rPr lang="pt-BR" sz="3200" dirty="0" smtClean="0"/>
              <a:t> – Imprensa Metodista.</a:t>
            </a:r>
          </a:p>
          <a:p>
            <a:r>
              <a:rPr lang="pt-BR" sz="3200" i="1" dirty="0" smtClean="0">
                <a:effectLst>
                  <a:outerShdw blurRad="38100" dist="38100" dir="2700000" algn="tl">
                    <a:srgbClr val="000000">
                      <a:alpha val="43137"/>
                    </a:srgbClr>
                  </a:outerShdw>
                </a:effectLst>
              </a:rPr>
              <a:t>Evangelho em ação – Ação Social da Igreja Metodista</a:t>
            </a:r>
            <a:r>
              <a:rPr lang="pt-BR" sz="3200" dirty="0" smtClean="0"/>
              <a:t> – Colégio Episcopal, 2014.</a:t>
            </a:r>
          </a:p>
          <a:p>
            <a:r>
              <a:rPr lang="pt-BR" sz="3200" i="1" dirty="0" smtClean="0">
                <a:effectLst>
                  <a:outerShdw blurRad="38100" dist="38100" dir="2700000" algn="tl">
                    <a:srgbClr val="000000">
                      <a:alpha val="43137"/>
                    </a:srgbClr>
                  </a:outerShdw>
                </a:effectLst>
              </a:rPr>
              <a:t>Plano Nacional Missionário </a:t>
            </a:r>
            <a:r>
              <a:rPr lang="pt-BR" sz="3200" i="1" dirty="0" smtClean="0">
                <a:effectLst>
                  <a:outerShdw blurRad="38100" dist="38100" dir="2700000" algn="tl">
                    <a:srgbClr val="000000">
                      <a:alpha val="43137"/>
                    </a:srgbClr>
                  </a:outerShdw>
                </a:effectLst>
              </a:rPr>
              <a:t>2017 </a:t>
            </a:r>
            <a:r>
              <a:rPr lang="pt-BR" sz="3200" i="1" dirty="0" smtClean="0">
                <a:effectLst>
                  <a:outerShdw blurRad="38100" dist="38100" dir="2700000" algn="tl">
                    <a:srgbClr val="000000">
                      <a:alpha val="43137"/>
                    </a:srgbClr>
                  </a:outerShdw>
                </a:effectLst>
              </a:rPr>
              <a:t>– </a:t>
            </a:r>
            <a:r>
              <a:rPr lang="pt-BR" sz="3200" i="1" dirty="0" smtClean="0">
                <a:effectLst>
                  <a:outerShdw blurRad="38100" dist="38100" dir="2700000" algn="tl">
                    <a:srgbClr val="000000">
                      <a:alpha val="43137"/>
                    </a:srgbClr>
                  </a:outerShdw>
                </a:effectLst>
              </a:rPr>
              <a:t>2022 – </a:t>
            </a:r>
            <a:r>
              <a:rPr lang="pt-BR" sz="3200" dirty="0" smtClean="0"/>
              <a:t>Colégio </a:t>
            </a:r>
            <a:r>
              <a:rPr lang="pt-BR" sz="3200" dirty="0" smtClean="0"/>
              <a:t>Episcopal, </a:t>
            </a:r>
            <a:r>
              <a:rPr lang="pt-BR" sz="3200" dirty="0" smtClean="0"/>
              <a:t>2017.</a:t>
            </a:r>
            <a:endParaRPr lang="pt-BR" sz="3200" i="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4800" b="1" dirty="0" err="1"/>
              <a:t>Misiología</a:t>
            </a:r>
            <a:r>
              <a:rPr lang="es-ES" sz="4800" b="1" dirty="0"/>
              <a:t> </a:t>
            </a:r>
            <a:r>
              <a:rPr lang="es-ES" sz="4800" b="1" dirty="0" err="1"/>
              <a:t>Wesleyana</a:t>
            </a:r>
            <a:r>
              <a:rPr lang="es-ES" sz="4800" b="1" dirty="0"/>
              <a:t> en Perspectiva Histórica</a:t>
            </a:r>
            <a:r>
              <a:rPr lang="pt-BR" sz="4800" dirty="0" smtClean="0"/>
              <a:t/>
            </a:r>
            <a:br>
              <a:rPr lang="pt-BR" sz="4800" dirty="0" smtClean="0"/>
            </a:br>
            <a:endParaRPr lang="pt-BR" sz="4800" dirty="0"/>
          </a:p>
        </p:txBody>
      </p:sp>
      <p:sp>
        <p:nvSpPr>
          <p:cNvPr id="3" name="Espaço Reservado para Conteúdo 2"/>
          <p:cNvSpPr>
            <a:spLocks noGrp="1"/>
          </p:cNvSpPr>
          <p:nvPr>
            <p:ph idx="1"/>
          </p:nvPr>
        </p:nvSpPr>
        <p:spPr>
          <a:xfrm>
            <a:off x="457200" y="2249424"/>
            <a:ext cx="7787208" cy="4325112"/>
          </a:xfrm>
        </p:spPr>
        <p:txBody>
          <a:bodyPr>
            <a:normAutofit/>
          </a:bodyPr>
          <a:lstStyle/>
          <a:p>
            <a:r>
              <a:rPr lang="es-ES" sz="3200"/>
              <a:t>¿Qué pretendemos?</a:t>
            </a:r>
          </a:p>
          <a:p>
            <a:r>
              <a:rPr lang="es-ES" sz="3200"/>
              <a:t>  Presentar un estudio introductorio del pensamiento y práctica misiológica de los hermanos Wesley. Así, el pensamiento del movimiento wesleyano debe representar un fundamento teológico pastoral en nuestra teología y práctica de la misión integral.</a:t>
            </a:r>
            <a:endParaRPr lang="pt-B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229600" cy="1066800"/>
          </a:xfrm>
        </p:spPr>
        <p:txBody>
          <a:bodyPr>
            <a:noAutofit/>
          </a:bodyPr>
          <a:lstStyle/>
          <a:p>
            <a:pPr algn="ctr"/>
            <a:r>
              <a:rPr lang="es-ES" sz="4400" b="1" dirty="0">
                <a:effectLst>
                  <a:outerShdw blurRad="38100" dist="38100" dir="2700000" algn="tl">
                    <a:srgbClr val="000000">
                      <a:alpha val="43137"/>
                    </a:srgbClr>
                  </a:outerShdw>
                </a:effectLst>
              </a:rPr>
              <a:t>La esencia de la misión de los Wesley</a:t>
            </a:r>
            <a:endParaRPr lang="pt-BR" sz="4400" b="1" dirty="0">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23528" y="1700808"/>
            <a:ext cx="6624736" cy="4325112"/>
          </a:xfrm>
        </p:spPr>
        <p:txBody>
          <a:bodyPr>
            <a:noAutofit/>
          </a:bodyPr>
          <a:lstStyle/>
          <a:p>
            <a:r>
              <a:rPr lang="es-ES" sz="4000" dirty="0"/>
              <a:t>Los elementos esenciales de la concepción </a:t>
            </a:r>
            <a:r>
              <a:rPr lang="es-ES" sz="4000" dirty="0" err="1"/>
              <a:t>wesleyana</a:t>
            </a:r>
            <a:r>
              <a:rPr lang="es-ES" sz="4000" dirty="0"/>
              <a:t> de misión son:</a:t>
            </a:r>
          </a:p>
          <a:p>
            <a:r>
              <a:rPr lang="es-ES" sz="4000" i="1" dirty="0" smtClean="0">
                <a:solidFill>
                  <a:srgbClr val="FF0000"/>
                </a:solidFill>
              </a:rPr>
              <a:t>La </a:t>
            </a:r>
            <a:r>
              <a:rPr lang="es-ES" sz="4000" i="1" dirty="0">
                <a:solidFill>
                  <a:srgbClr val="FF0000"/>
                </a:solidFill>
              </a:rPr>
              <a:t>predicación;</a:t>
            </a:r>
          </a:p>
          <a:p>
            <a:r>
              <a:rPr lang="es-ES" sz="4000" i="1" dirty="0">
                <a:solidFill>
                  <a:srgbClr val="FF0000"/>
                </a:solidFill>
              </a:rPr>
              <a:t>Educación y</a:t>
            </a:r>
          </a:p>
          <a:p>
            <a:r>
              <a:rPr lang="es-ES" sz="4000" i="1" dirty="0">
                <a:solidFill>
                  <a:srgbClr val="FF0000"/>
                </a:solidFill>
              </a:rPr>
              <a:t>Responsabilidad  [acción</a:t>
            </a:r>
            <a:r>
              <a:rPr lang="es-ES" sz="4000" i="1" dirty="0" smtClean="0">
                <a:solidFill>
                  <a:srgbClr val="FF0000"/>
                </a:solidFill>
              </a:rPr>
              <a:t>] social</a:t>
            </a:r>
            <a:r>
              <a:rPr lang="es-ES" sz="4000" i="1" dirty="0">
                <a:solidFill>
                  <a:srgbClr val="FF0000"/>
                </a:solidFill>
              </a:rPr>
              <a:t>.</a:t>
            </a:r>
            <a:endParaRPr lang="pt-BR" sz="4000" i="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20688"/>
            <a:ext cx="8229600" cy="1066800"/>
          </a:xfrm>
        </p:spPr>
        <p:txBody>
          <a:bodyPr>
            <a:noAutofit/>
          </a:bodyPr>
          <a:lstStyle/>
          <a:p>
            <a:pPr algn="ctr"/>
            <a:r>
              <a:rPr lang="es-ES" sz="4400" b="1" dirty="0">
                <a:effectLst>
                  <a:outerShdw blurRad="38100" dist="38100" dir="2700000" algn="tl">
                    <a:srgbClr val="000000">
                      <a:alpha val="43137"/>
                    </a:srgbClr>
                  </a:outerShdw>
                </a:effectLst>
              </a:rPr>
              <a:t>La razón para valorar estos elementos</a:t>
            </a:r>
            <a:endParaRPr lang="pt-BR" sz="4400" b="1" dirty="0">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23528" y="1912200"/>
            <a:ext cx="6840760" cy="4325112"/>
          </a:xfrm>
        </p:spPr>
        <p:txBody>
          <a:bodyPr>
            <a:noAutofit/>
          </a:bodyPr>
          <a:lstStyle/>
          <a:p>
            <a:r>
              <a:rPr lang="es-ES" sz="3200" dirty="0"/>
              <a:t>La motivación mayor para este tema se encuentra en la necesidad de ofrecer una reflexión </a:t>
            </a:r>
            <a:r>
              <a:rPr lang="es-ES" sz="3200" dirty="0" err="1"/>
              <a:t>misiológica</a:t>
            </a:r>
            <a:r>
              <a:rPr lang="es-ES" sz="3200" dirty="0"/>
              <a:t> que dé cuenta de las tensiones misioneras de nuestro tiempo [competencia misionera], y que apunte caminos que colaboren con la fidelidad al concepto de la </a:t>
            </a:r>
            <a:r>
              <a:rPr lang="es-ES" sz="3200" i="1" dirty="0" err="1">
                <a:solidFill>
                  <a:srgbClr val="FF0000"/>
                </a:solidFill>
              </a:rPr>
              <a:t>missio</a:t>
            </a:r>
            <a:r>
              <a:rPr lang="es-ES" sz="3200" i="1" dirty="0">
                <a:solidFill>
                  <a:srgbClr val="FF0000"/>
                </a:solidFill>
              </a:rPr>
              <a:t> Dei </a:t>
            </a:r>
            <a:r>
              <a:rPr lang="es-ES" sz="3200" dirty="0"/>
              <a:t>(misión de Dios).</a:t>
            </a:r>
            <a:endParaRPr lang="pt-BR"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04664"/>
            <a:ext cx="8229600" cy="1066800"/>
          </a:xfrm>
        </p:spPr>
        <p:txBody>
          <a:bodyPr>
            <a:normAutofit/>
          </a:bodyPr>
          <a:lstStyle/>
          <a:p>
            <a:r>
              <a:rPr lang="pt-BR" sz="4400" b="1" dirty="0">
                <a:effectLst>
                  <a:outerShdw blurRad="38100" dist="38100" dir="2700000" algn="tl">
                    <a:srgbClr val="000000">
                      <a:alpha val="43137"/>
                    </a:srgbClr>
                  </a:outerShdw>
                </a:effectLst>
              </a:rPr>
              <a:t>Enfoque Principal</a:t>
            </a:r>
            <a:endParaRPr lang="pt-BR" sz="4400" b="1" dirty="0">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457200" y="1556792"/>
            <a:ext cx="6563072" cy="4325112"/>
          </a:xfrm>
        </p:spPr>
        <p:txBody>
          <a:bodyPr>
            <a:noAutofit/>
          </a:bodyPr>
          <a:lstStyle/>
          <a:p>
            <a:r>
              <a:rPr lang="es-ES" sz="3200" dirty="0"/>
              <a:t>Estudiar y comprender la dimensión de la tríada misionera de los Wesley. Esta tríada contempla el núcleo generador de acciones misioneras del movimiento </a:t>
            </a:r>
            <a:r>
              <a:rPr lang="es-ES" sz="3200" dirty="0" err="1"/>
              <a:t>Wesleyano</a:t>
            </a:r>
            <a:r>
              <a:rPr lang="es-ES" sz="3200" dirty="0"/>
              <a:t> del siglo XVIII y de prácticamente toda expansión misionera de los metodistas, incluso en </a:t>
            </a:r>
            <a:r>
              <a:rPr lang="es-ES" sz="3200" dirty="0" smtClean="0"/>
              <a:t>América Latina.</a:t>
            </a:r>
            <a:endParaRPr lang="pt-B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92696"/>
            <a:ext cx="8229600" cy="1066800"/>
          </a:xfrm>
        </p:spPr>
        <p:txBody>
          <a:bodyPr>
            <a:normAutofit/>
          </a:bodyPr>
          <a:lstStyle/>
          <a:p>
            <a:r>
              <a:rPr lang="pt-BR" sz="4400" b="1" dirty="0" err="1">
                <a:effectLst>
                  <a:outerShdw blurRad="38100" dist="38100" dir="2700000" algn="tl">
                    <a:srgbClr val="000000">
                      <a:alpha val="43137"/>
                    </a:srgbClr>
                  </a:outerShdw>
                </a:effectLst>
              </a:rPr>
              <a:t>Cuestión</a:t>
            </a:r>
            <a:r>
              <a:rPr lang="pt-BR" sz="4400" b="1" dirty="0">
                <a:effectLst>
                  <a:outerShdw blurRad="38100" dist="38100" dir="2700000" algn="tl">
                    <a:srgbClr val="000000">
                      <a:alpha val="43137"/>
                    </a:srgbClr>
                  </a:outerShdw>
                </a:effectLst>
              </a:rPr>
              <a:t> </a:t>
            </a:r>
            <a:r>
              <a:rPr lang="pt-BR" sz="4400" b="1" dirty="0" err="1">
                <a:effectLst>
                  <a:outerShdw blurRad="38100" dist="38100" dir="2700000" algn="tl">
                    <a:srgbClr val="000000">
                      <a:alpha val="43137"/>
                    </a:srgbClr>
                  </a:outerShdw>
                </a:effectLst>
              </a:rPr>
              <a:t>contemporánea</a:t>
            </a:r>
            <a:r>
              <a:rPr lang="pt-BR" sz="4400" b="1" dirty="0">
                <a:effectLst>
                  <a:outerShdw blurRad="38100" dist="38100" dir="2700000" algn="tl">
                    <a:srgbClr val="000000">
                      <a:alpha val="43137"/>
                    </a:srgbClr>
                  </a:outerShdw>
                </a:effectLst>
              </a:rPr>
              <a:t>:</a:t>
            </a:r>
            <a:endParaRPr lang="pt-BR" sz="4400" b="1" dirty="0">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457200" y="2249424"/>
            <a:ext cx="6563072" cy="4325112"/>
          </a:xfrm>
        </p:spPr>
        <p:txBody>
          <a:bodyPr>
            <a:normAutofit/>
          </a:bodyPr>
          <a:lstStyle/>
          <a:p>
            <a:r>
              <a:rPr lang="es-ES" sz="3200" dirty="0"/>
              <a:t>El ambiente religioso plural, como en el movimiento de avivamiento inglés del siglo XVIII, fue decisivo en la tríada -</a:t>
            </a:r>
            <a:r>
              <a:rPr lang="es-ES" sz="3200" dirty="0" err="1"/>
              <a:t>Pregación</a:t>
            </a:r>
            <a:r>
              <a:rPr lang="es-ES" sz="3200" dirty="0"/>
              <a:t>, Educación y Responsabilidad Social? ¿Y cómo puede ser entendido hoy?</a:t>
            </a:r>
            <a:endParaRPr lang="pt-B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20688"/>
            <a:ext cx="8229600" cy="1066800"/>
          </a:xfrm>
        </p:spPr>
        <p:txBody>
          <a:bodyPr/>
          <a:lstStyle/>
          <a:p>
            <a:r>
              <a:rPr lang="pt-BR" dirty="0"/>
              <a:t>La </a:t>
            </a:r>
            <a:r>
              <a:rPr lang="pt-BR" dirty="0" err="1"/>
              <a:t>predicación</a:t>
            </a:r>
            <a:r>
              <a:rPr lang="pt-BR" dirty="0"/>
              <a:t> [</a:t>
            </a:r>
            <a:r>
              <a:rPr lang="pt-BR" dirty="0" err="1"/>
              <a:t>evangelización</a:t>
            </a:r>
            <a:r>
              <a:rPr lang="pt-BR" dirty="0"/>
              <a:t>]</a:t>
            </a:r>
            <a:endParaRPr lang="pt-BR" dirty="0"/>
          </a:p>
        </p:txBody>
      </p:sp>
      <p:sp>
        <p:nvSpPr>
          <p:cNvPr id="3" name="Espaço Reservado para Conteúdo 2"/>
          <p:cNvSpPr>
            <a:spLocks noGrp="1"/>
          </p:cNvSpPr>
          <p:nvPr>
            <p:ph idx="1"/>
          </p:nvPr>
        </p:nvSpPr>
        <p:spPr>
          <a:xfrm>
            <a:off x="457200" y="1700808"/>
            <a:ext cx="7571184" cy="5157192"/>
          </a:xfrm>
        </p:spPr>
        <p:txBody>
          <a:bodyPr>
            <a:normAutofit fontScale="55000" lnSpcReduction="20000"/>
          </a:bodyPr>
          <a:lstStyle/>
          <a:p>
            <a:r>
              <a:rPr lang="es-ES" sz="5800" dirty="0"/>
              <a:t>La predicación ocupa un lugar central en las actividades religiosas como fruto del puritanismo inglés.</a:t>
            </a:r>
          </a:p>
          <a:p>
            <a:r>
              <a:rPr lang="es-ES" sz="5800" dirty="0"/>
              <a:t>Según Max Weber, la predicación de cuño puritano tenía por objetivo central "hacer el cristianismo en Inglaterra lo más" puro posible, practicado por una Iglesia 'purificadora' de todo residuo papista y de todo oficialismo estatal, una iglesia de doctrina absolutamente 'pura "según la Sagrada Escritura" </a:t>
            </a:r>
            <a:r>
              <a:rPr lang="es-ES" sz="4300" dirty="0"/>
              <a:t>¹</a:t>
            </a:r>
            <a:endParaRPr lang="pt-BR" i="1" dirty="0" smtClean="0"/>
          </a:p>
          <a:p>
            <a:pPr>
              <a:buNone/>
            </a:pPr>
            <a:r>
              <a:rPr lang="pt-BR" sz="1900" dirty="0" smtClean="0"/>
              <a:t>¹ WEBER, Max. </a:t>
            </a:r>
            <a:r>
              <a:rPr lang="pt-BR" sz="1900" i="1" dirty="0" smtClean="0"/>
              <a:t>A ética protestante e o “espírito” do capitalismo.</a:t>
            </a:r>
            <a:r>
              <a:rPr lang="pt-BR" sz="1900" dirty="0" smtClean="0"/>
              <a:t> Edição de Antonio Flávio </a:t>
            </a:r>
            <a:r>
              <a:rPr lang="pt-BR" sz="1900" dirty="0" err="1" smtClean="0"/>
              <a:t>Pierucci</a:t>
            </a:r>
            <a:r>
              <a:rPr lang="pt-BR" sz="1900" dirty="0" smtClean="0"/>
              <a:t>. São Paulo: Companhia da Letras, 2007, p. 288.</a:t>
            </a:r>
          </a:p>
          <a:p>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20688"/>
            <a:ext cx="8229600" cy="1066800"/>
          </a:xfrm>
        </p:spPr>
        <p:txBody>
          <a:bodyPr/>
          <a:lstStyle/>
          <a:p>
            <a:r>
              <a:rPr lang="pt-BR" dirty="0"/>
              <a:t>La </a:t>
            </a:r>
            <a:r>
              <a:rPr lang="pt-BR" dirty="0" err="1"/>
              <a:t>predicación</a:t>
            </a:r>
            <a:r>
              <a:rPr lang="pt-BR" dirty="0"/>
              <a:t> [</a:t>
            </a:r>
            <a:r>
              <a:rPr lang="pt-BR" dirty="0" err="1"/>
              <a:t>evangelización</a:t>
            </a:r>
            <a:r>
              <a:rPr lang="pt-BR" dirty="0"/>
              <a:t>]</a:t>
            </a:r>
            <a:endParaRPr lang="pt-BR" dirty="0"/>
          </a:p>
        </p:txBody>
      </p:sp>
      <p:sp>
        <p:nvSpPr>
          <p:cNvPr id="3" name="Espaço Reservado para Conteúdo 2"/>
          <p:cNvSpPr>
            <a:spLocks noGrp="1"/>
          </p:cNvSpPr>
          <p:nvPr>
            <p:ph idx="1"/>
          </p:nvPr>
        </p:nvSpPr>
        <p:spPr>
          <a:xfrm>
            <a:off x="457200" y="1628800"/>
            <a:ext cx="7859216" cy="4680520"/>
          </a:xfrm>
        </p:spPr>
        <p:txBody>
          <a:bodyPr>
            <a:noAutofit/>
          </a:bodyPr>
          <a:lstStyle/>
          <a:p>
            <a:r>
              <a:rPr lang="es-ES" sz="3200" dirty="0"/>
              <a:t>La predicación o el púlpito en los estudios de </a:t>
            </a:r>
            <a:r>
              <a:rPr lang="es-ES" sz="3200" dirty="0" err="1"/>
              <a:t>misiología</a:t>
            </a:r>
            <a:r>
              <a:rPr lang="es-ES" sz="3200" dirty="0"/>
              <a:t> representa un núcleo generador de acción misionera. En el metodismo inglés no fue diferente. En primer lugar, se pretende destacar la dimensión de la predicación / púlpito o anuncio. John Wesley era un predicador exigente, tanto para sí mismo y para los predicadores del movimiento metodista de su época.</a:t>
            </a:r>
            <a:endParaRPr lang="pt-BR"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20688"/>
            <a:ext cx="8229600" cy="1066800"/>
          </a:xfrm>
        </p:spPr>
        <p:txBody>
          <a:bodyPr/>
          <a:lstStyle/>
          <a:p>
            <a:r>
              <a:rPr lang="pt-BR" dirty="0"/>
              <a:t>La </a:t>
            </a:r>
            <a:r>
              <a:rPr lang="pt-BR" dirty="0" err="1"/>
              <a:t>predicación</a:t>
            </a:r>
            <a:r>
              <a:rPr lang="pt-BR" dirty="0"/>
              <a:t> [</a:t>
            </a:r>
            <a:r>
              <a:rPr lang="pt-BR" dirty="0" err="1"/>
              <a:t>evangelización</a:t>
            </a:r>
            <a:r>
              <a:rPr lang="pt-BR" dirty="0"/>
              <a:t>]</a:t>
            </a:r>
            <a:endParaRPr lang="pt-BR" dirty="0"/>
          </a:p>
        </p:txBody>
      </p:sp>
      <p:sp>
        <p:nvSpPr>
          <p:cNvPr id="3" name="Espaço Reservado para Conteúdo 2"/>
          <p:cNvSpPr>
            <a:spLocks noGrp="1"/>
          </p:cNvSpPr>
          <p:nvPr>
            <p:ph idx="1"/>
          </p:nvPr>
        </p:nvSpPr>
        <p:spPr>
          <a:xfrm>
            <a:off x="467544" y="1700808"/>
            <a:ext cx="7488832" cy="4536504"/>
          </a:xfrm>
        </p:spPr>
        <p:txBody>
          <a:bodyPr>
            <a:noAutofit/>
          </a:bodyPr>
          <a:lstStyle/>
          <a:p>
            <a:r>
              <a:rPr lang="es-ES" sz="3000" dirty="0"/>
              <a:t>Así, es relevante destacar el carácter de la predicación como elemento fundamental en la construcción de la identidad religiosa.</a:t>
            </a:r>
          </a:p>
          <a:p>
            <a:r>
              <a:rPr lang="es-ES" sz="3000" dirty="0"/>
              <a:t>Otro descubrimiento importante en el movimiento metodista inglés, en el campo de la predicación, fue el predicador local, una persona laica que estaba acreditada por el movimiento metodista para liderar un grupo local.</a:t>
            </a:r>
            <a:endParaRPr lang="pt-BR" sz="3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138</TotalTime>
  <Words>975</Words>
  <Application>Microsoft Office PowerPoint</Application>
  <PresentationFormat>Apresentação na tela (4:3)</PresentationFormat>
  <Paragraphs>48</Paragraphs>
  <Slides>18</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18</vt:i4>
      </vt:variant>
    </vt:vector>
  </HeadingPairs>
  <TitlesOfParts>
    <vt:vector size="23" baseType="lpstr">
      <vt:lpstr>Calibri</vt:lpstr>
      <vt:lpstr>Georgia</vt:lpstr>
      <vt:lpstr>Trebuchet MS</vt:lpstr>
      <vt:lpstr>Wingdings 2</vt:lpstr>
      <vt:lpstr>Urbano</vt:lpstr>
      <vt:lpstr>Apresentação do PowerPoint</vt:lpstr>
      <vt:lpstr>Misiología Wesleyana en Perspectiva Histórica </vt:lpstr>
      <vt:lpstr>La esencia de la misión de los Wesley</vt:lpstr>
      <vt:lpstr>La razón para valorar estos elementos</vt:lpstr>
      <vt:lpstr>Enfoque Principal</vt:lpstr>
      <vt:lpstr>Cuestión contemporánea:</vt:lpstr>
      <vt:lpstr>La predicación [evangelización]</vt:lpstr>
      <vt:lpstr>La predicación [evangelización]</vt:lpstr>
      <vt:lpstr>La predicación [evangelización]</vt:lpstr>
      <vt:lpstr>La educación</vt:lpstr>
      <vt:lpstr>La educación</vt:lpstr>
      <vt:lpstr>La educación</vt:lpstr>
      <vt:lpstr>La educación</vt:lpstr>
      <vt:lpstr>Responsabilidad  [acción] social.</vt:lpstr>
      <vt:lpstr>Responsabilidad  [acción] social.</vt:lpstr>
      <vt:lpstr>Responsabilidad  [acción] social.</vt:lpstr>
      <vt:lpstr>Síntesis</vt:lpstr>
      <vt:lpstr>Indicaciones de lectura: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DTI73401</dc:creator>
  <cp:lastModifiedBy>Nicanor Lopes</cp:lastModifiedBy>
  <cp:revision>26</cp:revision>
  <dcterms:created xsi:type="dcterms:W3CDTF">2013-10-22T18:46:52Z</dcterms:created>
  <dcterms:modified xsi:type="dcterms:W3CDTF">2018-06-05T17:03:22Z</dcterms:modified>
</cp:coreProperties>
</file>