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4DD2C2DB-F4A4-44C3-A30E-7B5FE52D56D7}" type="datetimeFigureOut">
              <a:rPr lang="es-CL" smtClean="0"/>
              <a:t>08-06-2019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C5815AD-9D11-4813-8792-AA50221C983A}" type="slidenum">
              <a:rPr lang="es-CL" smtClean="0"/>
              <a:t>‹Nº›</a:t>
            </a:fld>
            <a:endParaRPr lang="es-CL"/>
          </a:p>
        </p:txBody>
      </p:sp>
    </p:spTree>
    <p:extLst>
      <p:ext uri="{BB962C8B-B14F-4D97-AF65-F5344CB8AC3E}">
        <p14:creationId xmlns:p14="http://schemas.microsoft.com/office/powerpoint/2010/main" val="2739844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DD2C2DB-F4A4-44C3-A30E-7B5FE52D56D7}" type="datetimeFigureOut">
              <a:rPr lang="es-CL" smtClean="0"/>
              <a:t>08-06-2019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C5815AD-9D11-4813-8792-AA50221C983A}" type="slidenum">
              <a:rPr lang="es-CL" smtClean="0"/>
              <a:t>‹Nº›</a:t>
            </a:fld>
            <a:endParaRPr lang="es-CL"/>
          </a:p>
        </p:txBody>
      </p:sp>
    </p:spTree>
    <p:extLst>
      <p:ext uri="{BB962C8B-B14F-4D97-AF65-F5344CB8AC3E}">
        <p14:creationId xmlns:p14="http://schemas.microsoft.com/office/powerpoint/2010/main" val="2928712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DD2C2DB-F4A4-44C3-A30E-7B5FE52D56D7}" type="datetimeFigureOut">
              <a:rPr lang="es-CL" smtClean="0"/>
              <a:t>08-06-2019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C5815AD-9D11-4813-8792-AA50221C983A}" type="slidenum">
              <a:rPr lang="es-CL" smtClean="0"/>
              <a:t>‹Nº›</a:t>
            </a:fld>
            <a:endParaRPr lang="es-CL"/>
          </a:p>
        </p:txBody>
      </p:sp>
    </p:spTree>
    <p:extLst>
      <p:ext uri="{BB962C8B-B14F-4D97-AF65-F5344CB8AC3E}">
        <p14:creationId xmlns:p14="http://schemas.microsoft.com/office/powerpoint/2010/main" val="326048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4DD2C2DB-F4A4-44C3-A30E-7B5FE52D56D7}" type="datetimeFigureOut">
              <a:rPr lang="es-CL" smtClean="0"/>
              <a:t>08-06-2019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C5815AD-9D11-4813-8792-AA50221C983A}" type="slidenum">
              <a:rPr lang="es-CL" smtClean="0"/>
              <a:t>‹Nº›</a:t>
            </a:fld>
            <a:endParaRPr lang="es-CL"/>
          </a:p>
        </p:txBody>
      </p:sp>
    </p:spTree>
    <p:extLst>
      <p:ext uri="{BB962C8B-B14F-4D97-AF65-F5344CB8AC3E}">
        <p14:creationId xmlns:p14="http://schemas.microsoft.com/office/powerpoint/2010/main" val="339340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DD2C2DB-F4A4-44C3-A30E-7B5FE52D56D7}" type="datetimeFigureOut">
              <a:rPr lang="es-CL" smtClean="0"/>
              <a:t>08-06-2019</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EC5815AD-9D11-4813-8792-AA50221C983A}" type="slidenum">
              <a:rPr lang="es-CL" smtClean="0"/>
              <a:t>‹Nº›</a:t>
            </a:fld>
            <a:endParaRPr lang="es-CL"/>
          </a:p>
        </p:txBody>
      </p:sp>
    </p:spTree>
    <p:extLst>
      <p:ext uri="{BB962C8B-B14F-4D97-AF65-F5344CB8AC3E}">
        <p14:creationId xmlns:p14="http://schemas.microsoft.com/office/powerpoint/2010/main" val="1586132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4DD2C2DB-F4A4-44C3-A30E-7B5FE52D56D7}" type="datetimeFigureOut">
              <a:rPr lang="es-CL" smtClean="0"/>
              <a:t>08-06-2019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C5815AD-9D11-4813-8792-AA50221C983A}" type="slidenum">
              <a:rPr lang="es-CL" smtClean="0"/>
              <a:t>‹Nº›</a:t>
            </a:fld>
            <a:endParaRPr lang="es-CL"/>
          </a:p>
        </p:txBody>
      </p:sp>
    </p:spTree>
    <p:extLst>
      <p:ext uri="{BB962C8B-B14F-4D97-AF65-F5344CB8AC3E}">
        <p14:creationId xmlns:p14="http://schemas.microsoft.com/office/powerpoint/2010/main" val="36695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4DD2C2DB-F4A4-44C3-A30E-7B5FE52D56D7}" type="datetimeFigureOut">
              <a:rPr lang="es-CL" smtClean="0"/>
              <a:t>08-06-2019</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EC5815AD-9D11-4813-8792-AA50221C983A}" type="slidenum">
              <a:rPr lang="es-CL" smtClean="0"/>
              <a:t>‹Nº›</a:t>
            </a:fld>
            <a:endParaRPr lang="es-CL"/>
          </a:p>
        </p:txBody>
      </p:sp>
    </p:spTree>
    <p:extLst>
      <p:ext uri="{BB962C8B-B14F-4D97-AF65-F5344CB8AC3E}">
        <p14:creationId xmlns:p14="http://schemas.microsoft.com/office/powerpoint/2010/main" val="3998009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4DD2C2DB-F4A4-44C3-A30E-7B5FE52D56D7}" type="datetimeFigureOut">
              <a:rPr lang="es-CL" smtClean="0"/>
              <a:t>08-06-2019</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EC5815AD-9D11-4813-8792-AA50221C983A}" type="slidenum">
              <a:rPr lang="es-CL" smtClean="0"/>
              <a:t>‹Nº›</a:t>
            </a:fld>
            <a:endParaRPr lang="es-CL"/>
          </a:p>
        </p:txBody>
      </p:sp>
    </p:spTree>
    <p:extLst>
      <p:ext uri="{BB962C8B-B14F-4D97-AF65-F5344CB8AC3E}">
        <p14:creationId xmlns:p14="http://schemas.microsoft.com/office/powerpoint/2010/main" val="295679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DD2C2DB-F4A4-44C3-A30E-7B5FE52D56D7}" type="datetimeFigureOut">
              <a:rPr lang="es-CL" smtClean="0"/>
              <a:t>08-06-2019</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EC5815AD-9D11-4813-8792-AA50221C983A}" type="slidenum">
              <a:rPr lang="es-CL" smtClean="0"/>
              <a:t>‹Nº›</a:t>
            </a:fld>
            <a:endParaRPr lang="es-CL"/>
          </a:p>
        </p:txBody>
      </p:sp>
    </p:spTree>
    <p:extLst>
      <p:ext uri="{BB962C8B-B14F-4D97-AF65-F5344CB8AC3E}">
        <p14:creationId xmlns:p14="http://schemas.microsoft.com/office/powerpoint/2010/main" val="709886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DD2C2DB-F4A4-44C3-A30E-7B5FE52D56D7}" type="datetimeFigureOut">
              <a:rPr lang="es-CL" smtClean="0"/>
              <a:t>08-06-2019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C5815AD-9D11-4813-8792-AA50221C983A}" type="slidenum">
              <a:rPr lang="es-CL" smtClean="0"/>
              <a:t>‹Nº›</a:t>
            </a:fld>
            <a:endParaRPr lang="es-CL"/>
          </a:p>
        </p:txBody>
      </p:sp>
    </p:spTree>
    <p:extLst>
      <p:ext uri="{BB962C8B-B14F-4D97-AF65-F5344CB8AC3E}">
        <p14:creationId xmlns:p14="http://schemas.microsoft.com/office/powerpoint/2010/main" val="367797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DD2C2DB-F4A4-44C3-A30E-7B5FE52D56D7}" type="datetimeFigureOut">
              <a:rPr lang="es-CL" smtClean="0"/>
              <a:t>08-06-2019</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EC5815AD-9D11-4813-8792-AA50221C983A}" type="slidenum">
              <a:rPr lang="es-CL" smtClean="0"/>
              <a:t>‹Nº›</a:t>
            </a:fld>
            <a:endParaRPr lang="es-CL"/>
          </a:p>
        </p:txBody>
      </p:sp>
    </p:spTree>
    <p:extLst>
      <p:ext uri="{BB962C8B-B14F-4D97-AF65-F5344CB8AC3E}">
        <p14:creationId xmlns:p14="http://schemas.microsoft.com/office/powerpoint/2010/main" val="57013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2C2DB-F4A4-44C3-A30E-7B5FE52D56D7}" type="datetimeFigureOut">
              <a:rPr lang="es-CL" smtClean="0"/>
              <a:t>08-06-2019</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815AD-9D11-4813-8792-AA50221C983A}" type="slidenum">
              <a:rPr lang="es-CL" smtClean="0"/>
              <a:t>‹Nº›</a:t>
            </a:fld>
            <a:endParaRPr lang="es-CL"/>
          </a:p>
        </p:txBody>
      </p:sp>
    </p:spTree>
    <p:extLst>
      <p:ext uri="{BB962C8B-B14F-4D97-AF65-F5344CB8AC3E}">
        <p14:creationId xmlns:p14="http://schemas.microsoft.com/office/powerpoint/2010/main" val="1582426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CL"/>
          </a:p>
        </p:txBody>
      </p:sp>
      <p:sp>
        <p:nvSpPr>
          <p:cNvPr id="3" name="2 Subtítulo"/>
          <p:cNvSpPr>
            <a:spLocks noGrp="1"/>
          </p:cNvSpPr>
          <p:nvPr>
            <p:ph type="subTitle" idx="1"/>
          </p:nvPr>
        </p:nvSpPr>
        <p:spPr>
          <a:xfrm>
            <a:off x="2555776" y="5589240"/>
            <a:ext cx="6400800" cy="1176536"/>
          </a:xfrm>
        </p:spPr>
        <p:txBody>
          <a:bodyPr>
            <a:normAutofit fontScale="55000" lnSpcReduction="20000"/>
          </a:bodyPr>
          <a:lstStyle/>
          <a:p>
            <a:r>
              <a:rPr lang="es-CL" sz="3800" dirty="0" smtClean="0">
                <a:solidFill>
                  <a:schemeClr val="tx1"/>
                </a:solidFill>
              </a:rPr>
              <a:t>TAMAR: UNA MUJER QUE HACE VALER SUS DERECHOS.</a:t>
            </a:r>
          </a:p>
          <a:p>
            <a:r>
              <a:rPr lang="es-CL" dirty="0" smtClean="0">
                <a:solidFill>
                  <a:schemeClr val="tx1"/>
                </a:solidFill>
              </a:rPr>
              <a:t>Texto bíblico: Génesis 38.1-30.</a:t>
            </a:r>
          </a:p>
          <a:p>
            <a:r>
              <a:rPr lang="es-CL" dirty="0" smtClean="0">
                <a:solidFill>
                  <a:schemeClr val="tx1"/>
                </a:solidFill>
              </a:rPr>
              <a:t>Texto áureo: Génesis 38.6-7.</a:t>
            </a:r>
          </a:p>
          <a:p>
            <a:endParaRPr lang="es-CL"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19192"/>
          <a:stretch/>
        </p:blipFill>
        <p:spPr bwMode="auto">
          <a:xfrm>
            <a:off x="1" y="8353"/>
            <a:ext cx="9144000" cy="5389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3 Imagen"/>
          <p:cNvPicPr>
            <a:picLocks noChangeAspect="1"/>
          </p:cNvPicPr>
          <p:nvPr/>
        </p:nvPicPr>
        <p:blipFill rotWithShape="1">
          <a:blip r:embed="rId3">
            <a:extLst>
              <a:ext uri="{28A0092B-C50C-407E-A947-70E740481C1C}">
                <a14:useLocalDpi xmlns:a14="http://schemas.microsoft.com/office/drawing/2010/main" val="0"/>
              </a:ext>
            </a:extLst>
          </a:blip>
          <a:srcRect l="4439" t="11079" r="2752" b="4829"/>
          <a:stretch/>
        </p:blipFill>
        <p:spPr>
          <a:xfrm>
            <a:off x="107505" y="5557109"/>
            <a:ext cx="2376264" cy="1278861"/>
          </a:xfrm>
          <a:prstGeom prst="rect">
            <a:avLst/>
          </a:prstGeom>
        </p:spPr>
      </p:pic>
    </p:spTree>
    <p:extLst>
      <p:ext uri="{BB962C8B-B14F-4D97-AF65-F5344CB8AC3E}">
        <p14:creationId xmlns:p14="http://schemas.microsoft.com/office/powerpoint/2010/main" val="3272358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solidFill>
                  <a:srgbClr val="FF0000"/>
                </a:solidFill>
              </a:rPr>
              <a:t>La situación de </a:t>
            </a:r>
            <a:r>
              <a:rPr lang="es-CL" b="1" dirty="0" err="1" smtClean="0">
                <a:solidFill>
                  <a:srgbClr val="FF0000"/>
                </a:solidFill>
              </a:rPr>
              <a:t>Tamar</a:t>
            </a:r>
            <a:endParaRPr lang="es-CL" b="1" dirty="0">
              <a:solidFill>
                <a:srgbClr val="FF0000"/>
              </a:solidFill>
            </a:endParaRPr>
          </a:p>
        </p:txBody>
      </p:sp>
      <p:sp>
        <p:nvSpPr>
          <p:cNvPr id="3" name="2 Marcador de contenido"/>
          <p:cNvSpPr>
            <a:spLocks noGrp="1"/>
          </p:cNvSpPr>
          <p:nvPr>
            <p:ph idx="1"/>
          </p:nvPr>
        </p:nvSpPr>
        <p:spPr>
          <a:xfrm>
            <a:off x="457200" y="1412776"/>
            <a:ext cx="8229600" cy="5112568"/>
          </a:xfrm>
        </p:spPr>
        <p:txBody>
          <a:bodyPr>
            <a:normAutofit fontScale="55000" lnSpcReduction="20000"/>
          </a:bodyPr>
          <a:lstStyle/>
          <a:p>
            <a:pPr algn="just"/>
            <a:r>
              <a:rPr lang="es-CL" sz="3800" dirty="0" err="1" smtClean="0"/>
              <a:t>Tamar</a:t>
            </a:r>
            <a:r>
              <a:rPr lang="es-CL" sz="3800" dirty="0" smtClean="0"/>
              <a:t> significa en hebreo “Palmera”. Vivió en una época muy difícil de su pueblo, en los comienzos de su organización. </a:t>
            </a:r>
          </a:p>
          <a:p>
            <a:pPr algn="just"/>
            <a:r>
              <a:rPr lang="es-CL" sz="3800" dirty="0" smtClean="0"/>
              <a:t>La vida de las mujeres era muy dura: el matrimonio estaba predeterminado, se las consideraba propiedad privada del marido, y lo único por lo que eran valoradas, era la reproducción, sobre todo de hijos varones. En los conflictos bélicos entre pueblos ellas, eran botín de guerra.</a:t>
            </a:r>
          </a:p>
          <a:p>
            <a:pPr algn="just"/>
            <a:r>
              <a:rPr lang="es-CL" sz="3800" dirty="0" smtClean="0"/>
              <a:t>En el texto, </a:t>
            </a:r>
            <a:r>
              <a:rPr lang="es-CL" sz="3800" dirty="0" err="1" smtClean="0"/>
              <a:t>Tamar</a:t>
            </a:r>
            <a:r>
              <a:rPr lang="es-CL" sz="3800" dirty="0" smtClean="0"/>
              <a:t> es presentada como víctima de sucesivas injusticias por parte de varones. Queda viuda de su primer marido Er, por la maldad de éste, pues murió porque su conducta no era agradable a Dios. Lo mismo ocurrió con </a:t>
            </a:r>
            <a:r>
              <a:rPr lang="es-CL" sz="3800" dirty="0" err="1" smtClean="0"/>
              <a:t>Onán</a:t>
            </a:r>
            <a:r>
              <a:rPr lang="es-CL" sz="3800" dirty="0" smtClean="0"/>
              <a:t> su cuñado, que no quiso cumplir con ella la ley del levirato.</a:t>
            </a:r>
          </a:p>
          <a:p>
            <a:pPr algn="just"/>
            <a:r>
              <a:rPr lang="es-CL" sz="3800" dirty="0" smtClean="0"/>
              <a:t>La situación de </a:t>
            </a:r>
            <a:r>
              <a:rPr lang="es-CL" sz="3800" dirty="0" err="1" smtClean="0"/>
              <a:t>Tamar</a:t>
            </a:r>
            <a:r>
              <a:rPr lang="es-CL" sz="3800" dirty="0" smtClean="0"/>
              <a:t> es de una mujer viuda, sin soporte económico, explotada sexualmente por su cuñado, sin acceso a su derecho de tener hijos para dar descendencia  a su marido según la ley de su pueblo. Además es vista por los personajes masculinos, como una mujer peligrosa que lleva  a la muerte a los hombres que van con ella.</a:t>
            </a:r>
          </a:p>
          <a:p>
            <a:endParaRPr lang="es-CL" dirty="0"/>
          </a:p>
        </p:txBody>
      </p:sp>
    </p:spTree>
    <p:extLst>
      <p:ext uri="{BB962C8B-B14F-4D97-AF65-F5344CB8AC3E}">
        <p14:creationId xmlns:p14="http://schemas.microsoft.com/office/powerpoint/2010/main" val="4091215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solidFill>
                  <a:srgbClr val="FF0000"/>
                </a:solidFill>
              </a:rPr>
              <a:t>La ley del Levirato</a:t>
            </a:r>
            <a:endParaRPr lang="es-CL" b="1" dirty="0">
              <a:solidFill>
                <a:srgbClr val="FF0000"/>
              </a:solidFill>
            </a:endParaRPr>
          </a:p>
        </p:txBody>
      </p:sp>
      <p:sp>
        <p:nvSpPr>
          <p:cNvPr id="3" name="2 Marcador de contenido"/>
          <p:cNvSpPr>
            <a:spLocks noGrp="1"/>
          </p:cNvSpPr>
          <p:nvPr>
            <p:ph idx="1"/>
          </p:nvPr>
        </p:nvSpPr>
        <p:spPr/>
        <p:txBody>
          <a:bodyPr>
            <a:normAutofit fontScale="92500" lnSpcReduction="10000"/>
          </a:bodyPr>
          <a:lstStyle/>
          <a:p>
            <a:r>
              <a:rPr lang="es-CL" dirty="0" smtClean="0"/>
              <a:t>Según era costumbre, si un hombre casado moría sin tener hijos, su hermano o pariente más cercano estaba obligado a casarse con la viuda, y el primer hijo nacido de esta unión se lo consideraba hijo y heredero legal del difunto (Rut 4.5)</a:t>
            </a:r>
          </a:p>
          <a:p>
            <a:r>
              <a:rPr lang="es-CL" dirty="0" smtClean="0"/>
              <a:t>La ley del Levirato tenía una doble finalidad: dar descendencia al hermano difunto y dar respaldo socioeconómico a la viuda, ya que ella por ser mujer no podía heredar directamente.</a:t>
            </a:r>
          </a:p>
          <a:p>
            <a:endParaRPr lang="es-CL" dirty="0"/>
          </a:p>
        </p:txBody>
      </p:sp>
    </p:spTree>
    <p:extLst>
      <p:ext uri="{BB962C8B-B14F-4D97-AF65-F5344CB8AC3E}">
        <p14:creationId xmlns:p14="http://schemas.microsoft.com/office/powerpoint/2010/main" val="527824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solidFill>
                  <a:srgbClr val="FF0000"/>
                </a:solidFill>
              </a:rPr>
              <a:t>El plan de </a:t>
            </a:r>
            <a:r>
              <a:rPr lang="es-CL" b="1" dirty="0" err="1" smtClean="0">
                <a:solidFill>
                  <a:srgbClr val="FF0000"/>
                </a:solidFill>
              </a:rPr>
              <a:t>Tamar</a:t>
            </a:r>
            <a:endParaRPr lang="es-CL" b="1" dirty="0">
              <a:solidFill>
                <a:srgbClr val="FF0000"/>
              </a:solidFill>
            </a:endParaRPr>
          </a:p>
        </p:txBody>
      </p:sp>
      <p:sp>
        <p:nvSpPr>
          <p:cNvPr id="3" name="2 Marcador de contenido"/>
          <p:cNvSpPr>
            <a:spLocks noGrp="1"/>
          </p:cNvSpPr>
          <p:nvPr>
            <p:ph idx="1"/>
          </p:nvPr>
        </p:nvSpPr>
        <p:spPr>
          <a:xfrm>
            <a:off x="457200" y="1600200"/>
            <a:ext cx="8229600" cy="4997152"/>
          </a:xfrm>
        </p:spPr>
        <p:txBody>
          <a:bodyPr>
            <a:normAutofit fontScale="62500" lnSpcReduction="20000"/>
          </a:bodyPr>
          <a:lstStyle/>
          <a:p>
            <a:pPr algn="just"/>
            <a:r>
              <a:rPr lang="es-CL" dirty="0" smtClean="0"/>
              <a:t>Cuando </a:t>
            </a:r>
            <a:r>
              <a:rPr lang="es-CL" dirty="0" err="1"/>
              <a:t>Tamar</a:t>
            </a:r>
            <a:r>
              <a:rPr lang="es-CL" dirty="0"/>
              <a:t> se da cuenta que ha sido engañada por Judá, pone en marcha un plan para hacer justicia. Se hace pasar por una prostituta cultual y su suegro cae en la trampa y la contrata. Cuando está con ella no la reconoce. Pero </a:t>
            </a:r>
            <a:r>
              <a:rPr lang="es-CL" dirty="0" err="1"/>
              <a:t>Tamar</a:t>
            </a:r>
            <a:r>
              <a:rPr lang="es-CL" dirty="0"/>
              <a:t> es consciente de sus riesgos y se muestra precavida, indirecta y asustada frente a un Judá impulsivo, egoísta y no cumplidor. </a:t>
            </a:r>
            <a:r>
              <a:rPr lang="es-CL" dirty="0" err="1"/>
              <a:t>Tamar</a:t>
            </a:r>
            <a:r>
              <a:rPr lang="es-CL" dirty="0"/>
              <a:t> ya no confía en la palabra de su suegro, por eso le pide en prenda los objetos que representan su identidad masculina: el anillo con su sello, el cordón, y el bastón. El plan resultó, pero más adelante, </a:t>
            </a:r>
            <a:r>
              <a:rPr lang="es-CL" dirty="0" err="1"/>
              <a:t>Tamar</a:t>
            </a:r>
            <a:r>
              <a:rPr lang="es-CL" dirty="0"/>
              <a:t> es acusada de haber fornicado y de estar embarazada de alguien que no le correspondía. La reacción de Judá es cruel, se convierte en Juez y ordena que la saquen afuera y la quemen.</a:t>
            </a:r>
          </a:p>
          <a:p>
            <a:pPr algn="just"/>
            <a:r>
              <a:rPr lang="es-CL" dirty="0" err="1"/>
              <a:t>Tamar</a:t>
            </a:r>
            <a:r>
              <a:rPr lang="es-CL" dirty="0"/>
              <a:t> responde enviando las prendas empeñadas por Judá, desenmascarando así el engaño de esté, su traición a las leyes de su pueblo y la falta de solidaridad con una mujer viuda. Judá reconoce y se retracta de la condena contra ella, aunque no llega a cumplir sus obligaciones con </a:t>
            </a:r>
            <a:r>
              <a:rPr lang="es-CL" dirty="0" err="1"/>
              <a:t>Tamar</a:t>
            </a:r>
            <a:r>
              <a:rPr lang="es-CL" dirty="0"/>
              <a:t>. Es la confrontación entre la prepotencia de Judá y la astucia de una mujer que resiste y no descansa al conseguir al menos algo, sus derechos.</a:t>
            </a:r>
          </a:p>
          <a:p>
            <a:endParaRPr lang="es-CL" dirty="0"/>
          </a:p>
        </p:txBody>
      </p:sp>
    </p:spTree>
    <p:extLst>
      <p:ext uri="{BB962C8B-B14F-4D97-AF65-F5344CB8AC3E}">
        <p14:creationId xmlns:p14="http://schemas.microsoft.com/office/powerpoint/2010/main" val="274158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solidFill>
                  <a:srgbClr val="FF0000"/>
                </a:solidFill>
              </a:rPr>
              <a:t>Los vestidos</a:t>
            </a:r>
            <a:endParaRPr lang="es-CL" b="1" dirty="0">
              <a:solidFill>
                <a:srgbClr val="FF0000"/>
              </a:solidFill>
            </a:endParaRPr>
          </a:p>
        </p:txBody>
      </p:sp>
      <p:sp>
        <p:nvSpPr>
          <p:cNvPr id="3" name="2 Marcador de contenido"/>
          <p:cNvSpPr>
            <a:spLocks noGrp="1"/>
          </p:cNvSpPr>
          <p:nvPr>
            <p:ph idx="1"/>
          </p:nvPr>
        </p:nvSpPr>
        <p:spPr>
          <a:xfrm>
            <a:off x="457200" y="1340768"/>
            <a:ext cx="8229600" cy="5256584"/>
          </a:xfrm>
        </p:spPr>
        <p:txBody>
          <a:bodyPr>
            <a:normAutofit fontScale="77500" lnSpcReduction="20000"/>
          </a:bodyPr>
          <a:lstStyle/>
          <a:p>
            <a:r>
              <a:rPr lang="es-CL" dirty="0" err="1" smtClean="0"/>
              <a:t>Tamar</a:t>
            </a:r>
            <a:r>
              <a:rPr lang="es-CL" dirty="0" smtClean="0"/>
              <a:t> </a:t>
            </a:r>
            <a:r>
              <a:rPr lang="es-CL" dirty="0"/>
              <a:t>se quita sus vestidos de viudez y se pone otros y un velo para aparecer como prostituta cultual. Una vez cumplido su propósito se vuelve a poner su traje de </a:t>
            </a:r>
            <a:r>
              <a:rPr lang="es-CL" dirty="0" smtClean="0"/>
              <a:t>viuda.</a:t>
            </a:r>
          </a:p>
          <a:p>
            <a:r>
              <a:rPr lang="es-CL" dirty="0" smtClean="0"/>
              <a:t>Este </a:t>
            </a:r>
            <a:r>
              <a:rPr lang="es-CL" dirty="0"/>
              <a:t>quitarse y ponerse los vestidos demuestra la fusión de la sexualidad de las mujeres en el sistema </a:t>
            </a:r>
            <a:r>
              <a:rPr lang="es-CL" dirty="0" smtClean="0"/>
              <a:t>patriarcal.</a:t>
            </a:r>
          </a:p>
          <a:p>
            <a:r>
              <a:rPr lang="es-CL" dirty="0" smtClean="0"/>
              <a:t>Cuando </a:t>
            </a:r>
            <a:r>
              <a:rPr lang="es-CL" dirty="0"/>
              <a:t>está vestía de viuda, “es una viuda” y por lo tanto inaccesible sexualmente. Cuando se pone el vestido de prostituta cultual, “es una prostituta”, disponible para los varones. Es la trampa de los vestidos para la mujer, la confusión entre el rol y la persona. </a:t>
            </a:r>
            <a:endParaRPr lang="es-CL" dirty="0" smtClean="0"/>
          </a:p>
          <a:p>
            <a:r>
              <a:rPr lang="es-CL" dirty="0" err="1" smtClean="0"/>
              <a:t>Tamar</a:t>
            </a:r>
            <a:r>
              <a:rPr lang="es-CL" dirty="0" smtClean="0"/>
              <a:t> </a:t>
            </a:r>
            <a:r>
              <a:rPr lang="es-CL" dirty="0"/>
              <a:t>juega con estas percepciones para llevar adelante su plan, era su única posibilidad para sacar a la luz las intenciones torcidas de los varones que se relacionan con ella.</a:t>
            </a:r>
          </a:p>
          <a:p>
            <a:endParaRPr lang="es-CL" dirty="0"/>
          </a:p>
        </p:txBody>
      </p:sp>
    </p:spTree>
    <p:extLst>
      <p:ext uri="{BB962C8B-B14F-4D97-AF65-F5344CB8AC3E}">
        <p14:creationId xmlns:p14="http://schemas.microsoft.com/office/powerpoint/2010/main" val="4073059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solidFill>
                  <a:srgbClr val="FF0000"/>
                </a:solidFill>
              </a:rPr>
              <a:t>El Dios de </a:t>
            </a:r>
            <a:r>
              <a:rPr lang="es-CL" b="1" dirty="0" err="1" smtClean="0">
                <a:solidFill>
                  <a:srgbClr val="FF0000"/>
                </a:solidFill>
              </a:rPr>
              <a:t>Tamar</a:t>
            </a:r>
            <a:r>
              <a:rPr lang="es-CL" b="1" dirty="0" smtClean="0">
                <a:solidFill>
                  <a:srgbClr val="FF0000"/>
                </a:solidFill>
              </a:rPr>
              <a:t>.</a:t>
            </a:r>
            <a:endParaRPr lang="es-CL" b="1" dirty="0">
              <a:solidFill>
                <a:srgbClr val="FF0000"/>
              </a:solidFill>
            </a:endParaRPr>
          </a:p>
        </p:txBody>
      </p:sp>
      <p:sp>
        <p:nvSpPr>
          <p:cNvPr id="3" name="2 Marcador de contenido"/>
          <p:cNvSpPr>
            <a:spLocks noGrp="1"/>
          </p:cNvSpPr>
          <p:nvPr>
            <p:ph idx="1"/>
          </p:nvPr>
        </p:nvSpPr>
        <p:spPr/>
        <p:txBody>
          <a:bodyPr>
            <a:normAutofit fontScale="92500" lnSpcReduction="10000"/>
          </a:bodyPr>
          <a:lstStyle/>
          <a:p>
            <a:pPr algn="just"/>
            <a:r>
              <a:rPr lang="es-CL" dirty="0" err="1" smtClean="0"/>
              <a:t>Tamar</a:t>
            </a:r>
            <a:r>
              <a:rPr lang="es-CL" dirty="0" smtClean="0"/>
              <a:t> </a:t>
            </a:r>
            <a:r>
              <a:rPr lang="es-CL" dirty="0"/>
              <a:t>no tiene quien saque la cara por ella. Judá y sus hijos la engañan y no quieren cumplir la ley del Levirato. </a:t>
            </a:r>
            <a:endParaRPr lang="es-CL" dirty="0" smtClean="0"/>
          </a:p>
          <a:p>
            <a:pPr algn="just"/>
            <a:r>
              <a:rPr lang="es-CL" dirty="0" smtClean="0"/>
              <a:t>Sólo </a:t>
            </a:r>
            <a:r>
              <a:rPr lang="es-CL" dirty="0"/>
              <a:t>Dios es quien se preocupa de hacer justicia </a:t>
            </a:r>
            <a:r>
              <a:rPr lang="es-CL" dirty="0" smtClean="0"/>
              <a:t>y </a:t>
            </a:r>
            <a:r>
              <a:rPr lang="es-CL" dirty="0"/>
              <a:t>del mismo pueblo que ha narrado esta historia, es un Dios que se pone una vez más de parte de los débiles y humillados de su pueblo. </a:t>
            </a:r>
            <a:endParaRPr lang="es-CL" dirty="0" smtClean="0"/>
          </a:p>
          <a:p>
            <a:pPr algn="just"/>
            <a:r>
              <a:rPr lang="es-CL" dirty="0" smtClean="0"/>
              <a:t>Se </a:t>
            </a:r>
            <a:r>
              <a:rPr lang="es-CL" dirty="0"/>
              <a:t>vuelve cómplice de </a:t>
            </a:r>
            <a:r>
              <a:rPr lang="es-CL" dirty="0" err="1"/>
              <a:t>Tamar</a:t>
            </a:r>
            <a:r>
              <a:rPr lang="es-CL" dirty="0"/>
              <a:t> en su plan de reivindicación y muestra así su rostro de Dios de los pobres, cercano y libertador.</a:t>
            </a:r>
          </a:p>
          <a:p>
            <a:endParaRPr lang="es-CL" dirty="0"/>
          </a:p>
        </p:txBody>
      </p:sp>
    </p:spTree>
    <p:extLst>
      <p:ext uri="{BB962C8B-B14F-4D97-AF65-F5344CB8AC3E}">
        <p14:creationId xmlns:p14="http://schemas.microsoft.com/office/powerpoint/2010/main" val="780469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b="1" dirty="0" smtClean="0">
                <a:solidFill>
                  <a:srgbClr val="FF0000"/>
                </a:solidFill>
              </a:rPr>
              <a:t>PREGUNTAS PARA EL DIÁLOGO</a:t>
            </a:r>
            <a:endParaRPr lang="es-CL" b="1" dirty="0">
              <a:solidFill>
                <a:srgbClr val="FF0000"/>
              </a:solidFill>
            </a:endParaRPr>
          </a:p>
        </p:txBody>
      </p:sp>
      <p:sp>
        <p:nvSpPr>
          <p:cNvPr id="3" name="2 Marcador de contenido"/>
          <p:cNvSpPr>
            <a:spLocks noGrp="1"/>
          </p:cNvSpPr>
          <p:nvPr>
            <p:ph idx="1"/>
          </p:nvPr>
        </p:nvSpPr>
        <p:spPr/>
        <p:txBody>
          <a:bodyPr>
            <a:normAutofit fontScale="92500" lnSpcReduction="20000"/>
          </a:bodyPr>
          <a:lstStyle/>
          <a:p>
            <a:endParaRPr lang="es-CL" dirty="0" smtClean="0"/>
          </a:p>
          <a:p>
            <a:pPr marL="514350" indent="-514350">
              <a:buFont typeface="+mj-lt"/>
              <a:buAutoNum type="arabicPeriod"/>
            </a:pPr>
            <a:r>
              <a:rPr lang="es-CL" dirty="0" smtClean="0"/>
              <a:t>¿Cuál es la situación de </a:t>
            </a:r>
            <a:r>
              <a:rPr lang="es-CL" dirty="0" err="1" smtClean="0"/>
              <a:t>Tamar</a:t>
            </a:r>
            <a:r>
              <a:rPr lang="es-CL" dirty="0" smtClean="0"/>
              <a:t> que presenta el texto?</a:t>
            </a:r>
          </a:p>
          <a:p>
            <a:pPr marL="514350" indent="-514350">
              <a:buFont typeface="+mj-lt"/>
              <a:buAutoNum type="arabicPeriod"/>
            </a:pPr>
            <a:r>
              <a:rPr lang="es-CL" dirty="0" smtClean="0"/>
              <a:t>¿Cuáles son las injusticias que los varones cometen con ella?</a:t>
            </a:r>
          </a:p>
          <a:p>
            <a:pPr marL="514350" indent="-514350">
              <a:buFont typeface="+mj-lt"/>
              <a:buAutoNum type="arabicPeriod"/>
            </a:pPr>
            <a:r>
              <a:rPr lang="es-CL" dirty="0" smtClean="0"/>
              <a:t>¿Qué hace </a:t>
            </a:r>
            <a:r>
              <a:rPr lang="es-CL" dirty="0" err="1" smtClean="0"/>
              <a:t>Tamar</a:t>
            </a:r>
            <a:r>
              <a:rPr lang="es-CL" dirty="0" smtClean="0"/>
              <a:t> para reivindicar su derecho como mujer?</a:t>
            </a:r>
          </a:p>
          <a:p>
            <a:pPr marL="514350" indent="-514350">
              <a:buFont typeface="+mj-lt"/>
              <a:buAutoNum type="arabicPeriod"/>
            </a:pPr>
            <a:r>
              <a:rPr lang="es-CL" dirty="0" smtClean="0"/>
              <a:t>¿Qué rostro de Dios nos presenta la historia de </a:t>
            </a:r>
            <a:r>
              <a:rPr lang="es-CL" dirty="0" err="1" smtClean="0"/>
              <a:t>Tamar</a:t>
            </a:r>
            <a:r>
              <a:rPr lang="es-CL" dirty="0" smtClean="0"/>
              <a:t>?</a:t>
            </a:r>
          </a:p>
          <a:p>
            <a:pPr marL="514350" indent="-514350">
              <a:buFont typeface="+mj-lt"/>
              <a:buAutoNum type="arabicPeriod"/>
            </a:pPr>
            <a:r>
              <a:rPr lang="es-CL" dirty="0" smtClean="0"/>
              <a:t>¿Qué invitación hace </a:t>
            </a:r>
            <a:r>
              <a:rPr lang="es-CL" dirty="0" err="1" smtClean="0"/>
              <a:t>Tamar</a:t>
            </a:r>
            <a:r>
              <a:rPr lang="es-CL" dirty="0" smtClean="0"/>
              <a:t> a las mujeres hoy?</a:t>
            </a:r>
          </a:p>
          <a:p>
            <a:endParaRPr lang="es-CL" dirty="0"/>
          </a:p>
        </p:txBody>
      </p:sp>
    </p:spTree>
    <p:extLst>
      <p:ext uri="{BB962C8B-B14F-4D97-AF65-F5344CB8AC3E}">
        <p14:creationId xmlns:p14="http://schemas.microsoft.com/office/powerpoint/2010/main" val="14914639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859</Words>
  <Application>Microsoft Office PowerPoint</Application>
  <PresentationFormat>Presentación en pantalla (4:3)</PresentationFormat>
  <Paragraphs>30</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La situación de Tamar</vt:lpstr>
      <vt:lpstr>La ley del Levirato</vt:lpstr>
      <vt:lpstr>El plan de Tamar</vt:lpstr>
      <vt:lpstr>Los vestidos</vt:lpstr>
      <vt:lpstr>El Dios de Tamar.</vt:lpstr>
      <vt:lpstr>PREGUNTAS PARA EL DIÁLOGO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Ulloa</dc:creator>
  <cp:lastModifiedBy>Miguel Ulloa</cp:lastModifiedBy>
  <cp:revision>2</cp:revision>
  <dcterms:created xsi:type="dcterms:W3CDTF">2019-06-08T18:56:41Z</dcterms:created>
  <dcterms:modified xsi:type="dcterms:W3CDTF">2019-06-08T19:10:44Z</dcterms:modified>
</cp:coreProperties>
</file>