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415165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102332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533012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154513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3801971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9350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136265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290055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4275157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1075944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D1F123-275E-48BF-9D64-04FC3EC2755D}" type="datetimeFigureOut">
              <a:rPr lang="es-CL" smtClean="0"/>
              <a:t>17-07-2019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8B1F5DE9-AEE8-4701-9F54-CE318485F86C}" type="slidenum">
              <a:rPr lang="es-CL" smtClean="0"/>
              <a:t>‹Nº›</a:t>
            </a:fld>
            <a:endParaRPr lang="es-CL"/>
          </a:p>
        </p:txBody>
      </p:sp>
    </p:spTree>
    <p:extLst>
      <p:ext uri="{BB962C8B-B14F-4D97-AF65-F5344CB8AC3E}">
        <p14:creationId xmlns:p14="http://schemas.microsoft.com/office/powerpoint/2010/main" val="261101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F123-275E-48BF-9D64-04FC3EC2755D}" type="datetimeFigureOut">
              <a:rPr lang="es-CL" smtClean="0"/>
              <a:t>17-07-2019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F5DE9-AEE8-4701-9F54-CE318485F86C}" type="slidenum">
              <a:rPr lang="es-CL" smtClean="0"/>
              <a:t>‹Nº›</a:t>
            </a:fld>
            <a:endParaRPr lang="es-CL"/>
          </a:p>
        </p:txBody>
      </p:sp>
    </p:spTree>
    <p:extLst>
      <p:ext uri="{BB962C8B-B14F-4D97-AF65-F5344CB8AC3E}">
        <p14:creationId xmlns:p14="http://schemas.microsoft.com/office/powerpoint/2010/main" val="348861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75656" y="5445224"/>
            <a:ext cx="7920880" cy="1752600"/>
          </a:xfrm>
        </p:spPr>
        <p:txBody>
          <a:bodyPr>
            <a:normAutofit/>
          </a:bodyPr>
          <a:lstStyle/>
          <a:p>
            <a:r>
              <a:rPr lang="es-CL" sz="2400" b="1" dirty="0" smtClean="0">
                <a:solidFill>
                  <a:schemeClr val="tx1"/>
                </a:solidFill>
              </a:rPr>
              <a:t>LECCIÓN 22:  LOS DIEZ MANDAMIENTOS I</a:t>
            </a:r>
          </a:p>
          <a:p>
            <a:r>
              <a:rPr lang="es-CL" sz="2400" dirty="0" smtClean="0">
                <a:solidFill>
                  <a:schemeClr val="tx1"/>
                </a:solidFill>
              </a:rPr>
              <a:t>Texto bíblico: Éxodo 20.1-12 - Texto áureo: Éxodo 20.1</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5517232"/>
            <a:ext cx="1905379" cy="1014699"/>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369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54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ACLARACIONES </a:t>
            </a:r>
            <a:endParaRPr lang="es-CL" b="1" dirty="0"/>
          </a:p>
        </p:txBody>
      </p:sp>
      <p:sp>
        <p:nvSpPr>
          <p:cNvPr id="3" name="2 Marcador de contenido"/>
          <p:cNvSpPr>
            <a:spLocks noGrp="1"/>
          </p:cNvSpPr>
          <p:nvPr>
            <p:ph idx="1"/>
          </p:nvPr>
        </p:nvSpPr>
        <p:spPr/>
        <p:txBody>
          <a:bodyPr>
            <a:normAutofit fontScale="77500" lnSpcReduction="20000"/>
          </a:bodyPr>
          <a:lstStyle/>
          <a:p>
            <a:pPr algn="just"/>
            <a:r>
              <a:rPr lang="es-CL" dirty="0" smtClean="0"/>
              <a:t>Tres de las más grandes religiones del mundo-Judaísmo, Islamismo, y Cristianismo- tienen en su corazón estas leyes sagradas de Dios que nosotros conocemos como los Diez Mandamientos. </a:t>
            </a:r>
          </a:p>
          <a:p>
            <a:pPr algn="just"/>
            <a:r>
              <a:rPr lang="es-CL" dirty="0" smtClean="0"/>
              <a:t>Son mandamientos dados a Moisés en la cima de un monte como la Ley de un Dios Santo. </a:t>
            </a:r>
          </a:p>
          <a:p>
            <a:pPr algn="just"/>
            <a:r>
              <a:rPr lang="es-CL" dirty="0" smtClean="0"/>
              <a:t>Los mandamientos han sido divididos en dos secciones. La primera va desde el mandamiento uno hasta el cuatro y se refiere a deberes religiosos. Desde el quinto hasta el décimo mandamiento se nos refieren deberes morales. </a:t>
            </a:r>
          </a:p>
          <a:p>
            <a:pPr algn="just"/>
            <a:r>
              <a:rPr lang="es-CL" dirty="0" smtClean="0"/>
              <a:t>En otras palabras, la primera sección trata con nuestra relación personal con Dios, y la segunda sección de nuestras relaciones los unos con los otros.</a:t>
            </a:r>
          </a:p>
          <a:p>
            <a:endParaRPr lang="es-CL" dirty="0"/>
          </a:p>
        </p:txBody>
      </p:sp>
    </p:spTree>
    <p:extLst>
      <p:ext uri="{BB962C8B-B14F-4D97-AF65-F5344CB8AC3E}">
        <p14:creationId xmlns:p14="http://schemas.microsoft.com/office/powerpoint/2010/main" val="235422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PRIMER MANDAMIENTO:</a:t>
            </a:r>
            <a:endParaRPr lang="es-CL" b="1" dirty="0"/>
          </a:p>
        </p:txBody>
      </p:sp>
      <p:sp>
        <p:nvSpPr>
          <p:cNvPr id="3" name="2 Marcador de contenido"/>
          <p:cNvSpPr>
            <a:spLocks noGrp="1"/>
          </p:cNvSpPr>
          <p:nvPr>
            <p:ph idx="1"/>
          </p:nvPr>
        </p:nvSpPr>
        <p:spPr>
          <a:xfrm>
            <a:off x="467544" y="1412776"/>
            <a:ext cx="8229600" cy="5069160"/>
          </a:xfrm>
        </p:spPr>
        <p:txBody>
          <a:bodyPr>
            <a:normAutofit fontScale="62500" lnSpcReduction="20000"/>
          </a:bodyPr>
          <a:lstStyle/>
          <a:p>
            <a:pPr marL="0" indent="0" algn="just">
              <a:buNone/>
            </a:pPr>
            <a:r>
              <a:rPr lang="es-CL" b="1" u="sng" dirty="0" smtClean="0">
                <a:solidFill>
                  <a:srgbClr val="FF0000"/>
                </a:solidFill>
              </a:rPr>
              <a:t>¿</a:t>
            </a:r>
            <a:r>
              <a:rPr lang="es-CL" b="1" u="sng" dirty="0">
                <a:solidFill>
                  <a:srgbClr val="FF0000"/>
                </a:solidFill>
              </a:rPr>
              <a:t>Cuál es el sentido de la frase? </a:t>
            </a:r>
            <a:endParaRPr lang="es-CL" dirty="0">
              <a:solidFill>
                <a:srgbClr val="FF0000"/>
              </a:solidFill>
            </a:endParaRPr>
          </a:p>
          <a:p>
            <a:pPr marL="0" indent="0" algn="just">
              <a:buNone/>
            </a:pPr>
            <a:r>
              <a:rPr lang="es-CL" dirty="0"/>
              <a:t>Tiene un sentido de exclusividad.  El primer mandamiento tiene tres prohibiciones:  (1) no tener otros dioses (v. 3),  (2) no hacer estatuas e imágenes (v. 4), (3) no postrarse ante otros dioses (v. 5). </a:t>
            </a:r>
            <a:endParaRPr lang="es-CL" dirty="0" smtClean="0"/>
          </a:p>
          <a:p>
            <a:pPr marL="0" indent="0" algn="just">
              <a:buNone/>
            </a:pPr>
            <a:endParaRPr lang="es-CL" sz="700" dirty="0"/>
          </a:p>
          <a:p>
            <a:pPr marL="0" indent="0" algn="just">
              <a:buNone/>
            </a:pPr>
            <a:r>
              <a:rPr lang="es-CL" b="1" u="sng" dirty="0">
                <a:solidFill>
                  <a:srgbClr val="FF0000"/>
                </a:solidFill>
              </a:rPr>
              <a:t>¿Qué rostro de Dios nos revela? </a:t>
            </a:r>
          </a:p>
          <a:p>
            <a:pPr marL="0" indent="0" algn="just">
              <a:buNone/>
            </a:pPr>
            <a:r>
              <a:rPr lang="es-CL" dirty="0"/>
              <a:t>Nos revela un Dios diferente, celoso, que cuida la libertad de su pueblo. Su empeño por defender la exclusividad no es por Él mismo, sino por su pueblo. Porque si éste se va con otros dioses, inmediatamente se esclavizará. Sólo </a:t>
            </a:r>
            <a:r>
              <a:rPr lang="es-CL" dirty="0" err="1"/>
              <a:t>Yavé</a:t>
            </a:r>
            <a:r>
              <a:rPr lang="es-CL" dirty="0"/>
              <a:t> es el Dios liberador y el único que hace a las personas libres. </a:t>
            </a:r>
            <a:endParaRPr lang="es-CL" dirty="0" smtClean="0"/>
          </a:p>
          <a:p>
            <a:pPr marL="0" indent="0" algn="just">
              <a:buNone/>
            </a:pPr>
            <a:endParaRPr lang="es-CL" sz="700" dirty="0"/>
          </a:p>
          <a:p>
            <a:pPr marL="0" indent="0" algn="just">
              <a:buNone/>
            </a:pPr>
            <a:r>
              <a:rPr lang="es-CL" b="1" u="sng" dirty="0">
                <a:solidFill>
                  <a:srgbClr val="FF0000"/>
                </a:solidFill>
              </a:rPr>
              <a:t>¿A qué ideal del pueblo responde?</a:t>
            </a:r>
            <a:endParaRPr lang="es-CL" dirty="0">
              <a:solidFill>
                <a:srgbClr val="FF0000"/>
              </a:solidFill>
            </a:endParaRPr>
          </a:p>
          <a:p>
            <a:pPr marL="0" indent="0" algn="just">
              <a:buNone/>
            </a:pPr>
            <a:r>
              <a:rPr lang="es-CL" dirty="0"/>
              <a:t>En el viejo pueblo de Egipto, la religión favorecía al Faraón, quien era visto como dios o hijo de dios. Además los faraones mandaban a construir grandes esculturas e imágenes de sus dioses, ante los cuales el pueblo tenía que arrodillarse. Estos dioses justificaban la miseria y explotación del Faraón (</a:t>
            </a:r>
            <a:r>
              <a:rPr lang="es-CL" dirty="0" err="1"/>
              <a:t>Gén</a:t>
            </a:r>
            <a:r>
              <a:rPr lang="es-CL" dirty="0"/>
              <a:t> 47,13-26). En cambio en el nuevo pueblo, el Dios de Moisés, </a:t>
            </a:r>
            <a:r>
              <a:rPr lang="es-CL" dirty="0" err="1"/>
              <a:t>Yavé</a:t>
            </a:r>
            <a:r>
              <a:rPr lang="es-CL" dirty="0"/>
              <a:t>, se reveló como un Dios amante de la libertad y en desacuerdo con la política de muerte del Faraón (</a:t>
            </a:r>
            <a:r>
              <a:rPr lang="es-CL" dirty="0" err="1"/>
              <a:t>Éx</a:t>
            </a:r>
            <a:r>
              <a:rPr lang="es-CL" dirty="0"/>
              <a:t> 1,8-22). Defender a </a:t>
            </a:r>
            <a:r>
              <a:rPr lang="es-CL" dirty="0" err="1"/>
              <a:t>Yavé</a:t>
            </a:r>
            <a:r>
              <a:rPr lang="es-CL" dirty="0"/>
              <a:t> como único Dios era defender su libertad y su vida.</a:t>
            </a:r>
          </a:p>
          <a:p>
            <a:endParaRPr lang="es-CL" dirty="0"/>
          </a:p>
        </p:txBody>
      </p:sp>
    </p:spTree>
    <p:extLst>
      <p:ext uri="{BB962C8B-B14F-4D97-AF65-F5344CB8AC3E}">
        <p14:creationId xmlns:p14="http://schemas.microsoft.com/office/powerpoint/2010/main" val="3530076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SEGUNDO MANDAMIENTO</a:t>
            </a:r>
            <a:endParaRPr lang="es-CL" dirty="0"/>
          </a:p>
        </p:txBody>
      </p:sp>
      <p:sp>
        <p:nvSpPr>
          <p:cNvPr id="3" name="2 Marcador de contenido"/>
          <p:cNvSpPr>
            <a:spLocks noGrp="1"/>
          </p:cNvSpPr>
          <p:nvPr>
            <p:ph idx="1"/>
          </p:nvPr>
        </p:nvSpPr>
        <p:spPr>
          <a:xfrm>
            <a:off x="457200" y="1412776"/>
            <a:ext cx="8229600" cy="5184576"/>
          </a:xfrm>
        </p:spPr>
        <p:txBody>
          <a:bodyPr>
            <a:normAutofit fontScale="62500" lnSpcReduction="20000"/>
          </a:bodyPr>
          <a:lstStyle/>
          <a:p>
            <a:pPr marL="0" indent="0">
              <a:buNone/>
            </a:pPr>
            <a:r>
              <a:rPr lang="es-CL" b="1" u="sng" dirty="0" smtClean="0">
                <a:solidFill>
                  <a:srgbClr val="FF0000"/>
                </a:solidFill>
              </a:rPr>
              <a:t>¿</a:t>
            </a:r>
            <a:r>
              <a:rPr lang="es-CL" b="1" u="sng" dirty="0">
                <a:solidFill>
                  <a:srgbClr val="FF0000"/>
                </a:solidFill>
              </a:rPr>
              <a:t>Cuál es el sentido de la frase? </a:t>
            </a:r>
            <a:endParaRPr lang="es-CL" b="1" u="sng" dirty="0" smtClean="0">
              <a:solidFill>
                <a:srgbClr val="FF0000"/>
              </a:solidFill>
            </a:endParaRPr>
          </a:p>
          <a:p>
            <a:pPr marL="0" indent="0">
              <a:buNone/>
            </a:pPr>
            <a:r>
              <a:rPr lang="es-CL" dirty="0" smtClean="0"/>
              <a:t>En </a:t>
            </a:r>
            <a:r>
              <a:rPr lang="es-CL" dirty="0"/>
              <a:t>el antiguo Oriente el nombre tiene enorme importancia, expresa la naturaleza y singularidad en una persona. Por eso, no se puede tomar en vano el nombre de </a:t>
            </a:r>
            <a:r>
              <a:rPr lang="es-CL" dirty="0" err="1"/>
              <a:t>Yavé</a:t>
            </a:r>
            <a:r>
              <a:rPr lang="es-CL" dirty="0"/>
              <a:t>, no se lo puede manipular, porque es atentar contra el mismo Dios. </a:t>
            </a:r>
            <a:endParaRPr lang="es-CL" dirty="0" smtClean="0"/>
          </a:p>
          <a:p>
            <a:pPr marL="0" indent="0">
              <a:buNone/>
            </a:pPr>
            <a:endParaRPr lang="es-CL" sz="800" dirty="0"/>
          </a:p>
          <a:p>
            <a:pPr marL="0" indent="0">
              <a:buNone/>
            </a:pPr>
            <a:r>
              <a:rPr lang="es-CL" b="1" u="sng" dirty="0">
                <a:solidFill>
                  <a:srgbClr val="FF0000"/>
                </a:solidFill>
              </a:rPr>
              <a:t>¿Qué rostro de Dios nos revela? </a:t>
            </a:r>
            <a:endParaRPr lang="es-CL" b="1" u="sng" dirty="0" smtClean="0">
              <a:solidFill>
                <a:srgbClr val="FF0000"/>
              </a:solidFill>
            </a:endParaRPr>
          </a:p>
          <a:p>
            <a:pPr marL="0" indent="0">
              <a:buNone/>
            </a:pPr>
            <a:r>
              <a:rPr lang="es-CL" dirty="0" smtClean="0"/>
              <a:t>Este </a:t>
            </a:r>
            <a:r>
              <a:rPr lang="es-CL" dirty="0"/>
              <a:t>mandamiento nos presenta a un Dios que reveló su nombre a Moisés: “Yo soy el que estuve, estoy y estaré con ustedes” (</a:t>
            </a:r>
            <a:r>
              <a:rPr lang="es-CL" dirty="0" err="1"/>
              <a:t>Éx</a:t>
            </a:r>
            <a:r>
              <a:rPr lang="es-CL" dirty="0"/>
              <a:t> 3,14). Al revelar su nombre, también nos revela su proyecto para que el pueblo alcance su libertad con la certeza de que Dios camina con ellos. ¡Hay que dejar a Dios ser Dios y no hacerlo a imagen y semejanza de nuestros intereses! </a:t>
            </a:r>
          </a:p>
          <a:p>
            <a:pPr marL="0" indent="0">
              <a:buNone/>
            </a:pPr>
            <a:endParaRPr lang="es-CL" sz="600" dirty="0"/>
          </a:p>
          <a:p>
            <a:pPr marL="0" indent="0">
              <a:buNone/>
            </a:pPr>
            <a:r>
              <a:rPr lang="es-CL" b="1" u="sng" dirty="0">
                <a:solidFill>
                  <a:srgbClr val="FF0000"/>
                </a:solidFill>
              </a:rPr>
              <a:t>¿A qué ideal del pueblo responde? </a:t>
            </a:r>
            <a:endParaRPr lang="es-CL" b="1" u="sng" dirty="0" smtClean="0">
              <a:solidFill>
                <a:srgbClr val="FF0000"/>
              </a:solidFill>
            </a:endParaRPr>
          </a:p>
          <a:p>
            <a:pPr marL="0" indent="0">
              <a:buNone/>
            </a:pPr>
            <a:r>
              <a:rPr lang="es-CL" dirty="0" smtClean="0"/>
              <a:t>En </a:t>
            </a:r>
            <a:r>
              <a:rPr lang="es-CL" dirty="0"/>
              <a:t>el viejo pueblo de Egipto el Faraón usaba el nombre de sus dioses: Ra, Osiris, Amón… para oprimir al pueblo.</a:t>
            </a:r>
          </a:p>
          <a:p>
            <a:pPr marL="0" indent="0">
              <a:buNone/>
            </a:pPr>
            <a:r>
              <a:rPr lang="es-CL" dirty="0"/>
              <a:t>En el nuevo pueblo, en la tierra prometida el nombre de </a:t>
            </a:r>
            <a:r>
              <a:rPr lang="es-CL" dirty="0" err="1"/>
              <a:t>Yavé</a:t>
            </a:r>
            <a:r>
              <a:rPr lang="es-CL" dirty="0"/>
              <a:t> será respetado y quien lo manipule, lo pronuncie en cosas vanas, será castigado.</a:t>
            </a:r>
          </a:p>
          <a:p>
            <a:endParaRPr lang="es-CL" dirty="0"/>
          </a:p>
        </p:txBody>
      </p:sp>
    </p:spTree>
    <p:extLst>
      <p:ext uri="{BB962C8B-B14F-4D97-AF65-F5344CB8AC3E}">
        <p14:creationId xmlns:p14="http://schemas.microsoft.com/office/powerpoint/2010/main" val="3479515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TERCER MANDAMIENTO:</a:t>
            </a:r>
            <a:endParaRPr lang="es-CL" dirty="0"/>
          </a:p>
        </p:txBody>
      </p:sp>
      <p:sp>
        <p:nvSpPr>
          <p:cNvPr id="3" name="2 Marcador de contenido"/>
          <p:cNvSpPr>
            <a:spLocks noGrp="1"/>
          </p:cNvSpPr>
          <p:nvPr>
            <p:ph idx="1"/>
          </p:nvPr>
        </p:nvSpPr>
        <p:spPr>
          <a:xfrm>
            <a:off x="457200" y="1600200"/>
            <a:ext cx="8229600" cy="4853136"/>
          </a:xfrm>
        </p:spPr>
        <p:txBody>
          <a:bodyPr>
            <a:normAutofit fontScale="62500" lnSpcReduction="20000"/>
          </a:bodyPr>
          <a:lstStyle/>
          <a:p>
            <a:pPr marL="0" indent="0">
              <a:buNone/>
            </a:pPr>
            <a:r>
              <a:rPr lang="es-CL" b="1" u="sng" dirty="0" smtClean="0">
                <a:solidFill>
                  <a:srgbClr val="FF0000"/>
                </a:solidFill>
              </a:rPr>
              <a:t>¿</a:t>
            </a:r>
            <a:r>
              <a:rPr lang="es-CL" b="1" u="sng" dirty="0">
                <a:solidFill>
                  <a:srgbClr val="FF0000"/>
                </a:solidFill>
              </a:rPr>
              <a:t>Cuál es el sentido de la frase? </a:t>
            </a:r>
            <a:endParaRPr lang="es-CL" b="1" u="sng" dirty="0" smtClean="0">
              <a:solidFill>
                <a:srgbClr val="FF0000"/>
              </a:solidFill>
            </a:endParaRPr>
          </a:p>
          <a:p>
            <a:pPr marL="0" indent="0">
              <a:buNone/>
            </a:pPr>
            <a:r>
              <a:rPr lang="es-CL" dirty="0" smtClean="0"/>
              <a:t>El </a:t>
            </a:r>
            <a:r>
              <a:rPr lang="es-CL" dirty="0"/>
              <a:t>sentido más antiguo de este mandamiento era que el pueblo no se olvide que Dios lo liberó del trabajo de esclavos (</a:t>
            </a:r>
            <a:r>
              <a:rPr lang="es-CL" dirty="0" err="1"/>
              <a:t>Dt</a:t>
            </a:r>
            <a:r>
              <a:rPr lang="es-CL" dirty="0"/>
              <a:t> 5,12-15). El otro sentido, más moderno, es de que así como Dios creó el mundo en seis días y descansó el séptimo, el hombre también debe descansar y celebrar el séptimo día. La palabra “sábado” en hebreo quiere decir “séptimo” y se parece a otra palabra que quiere decir “detenerse, descansar</a:t>
            </a:r>
            <a:r>
              <a:rPr lang="es-CL" dirty="0" smtClean="0"/>
              <a:t>”.</a:t>
            </a:r>
          </a:p>
          <a:p>
            <a:pPr marL="0" indent="0">
              <a:buNone/>
            </a:pPr>
            <a:endParaRPr lang="es-CL" sz="700" dirty="0">
              <a:solidFill>
                <a:srgbClr val="FF0000"/>
              </a:solidFill>
            </a:endParaRPr>
          </a:p>
          <a:p>
            <a:pPr marL="0" indent="0">
              <a:buNone/>
            </a:pPr>
            <a:r>
              <a:rPr lang="es-CL" b="1" u="sng" dirty="0">
                <a:solidFill>
                  <a:srgbClr val="FF0000"/>
                </a:solidFill>
              </a:rPr>
              <a:t>¿Qué rostro de Dios nos revela? </a:t>
            </a:r>
            <a:endParaRPr lang="es-CL" b="1" u="sng" dirty="0" smtClean="0">
              <a:solidFill>
                <a:srgbClr val="FF0000"/>
              </a:solidFill>
            </a:endParaRPr>
          </a:p>
          <a:p>
            <a:pPr marL="0" indent="0">
              <a:buNone/>
            </a:pPr>
            <a:r>
              <a:rPr lang="es-CL" dirty="0" smtClean="0"/>
              <a:t>Nos </a:t>
            </a:r>
            <a:r>
              <a:rPr lang="es-CL" dirty="0"/>
              <a:t>presenta un Dios creador y liberador. Señor de la historia y dueño de todos y cada uno de los días. Nos revela a un Dios solidario con los trabajadores que también merecen su descanso. </a:t>
            </a:r>
            <a:endParaRPr lang="es-CL" dirty="0" smtClean="0"/>
          </a:p>
          <a:p>
            <a:pPr marL="0" indent="0">
              <a:buNone/>
            </a:pPr>
            <a:endParaRPr lang="es-CL" sz="1000" dirty="0"/>
          </a:p>
          <a:p>
            <a:pPr marL="0" indent="0">
              <a:buNone/>
            </a:pPr>
            <a:r>
              <a:rPr lang="es-CL" b="1" u="sng" dirty="0" smtClean="0">
                <a:solidFill>
                  <a:srgbClr val="FF0000"/>
                </a:solidFill>
              </a:rPr>
              <a:t>¿</a:t>
            </a:r>
            <a:r>
              <a:rPr lang="es-CL" b="1" u="sng" dirty="0">
                <a:solidFill>
                  <a:srgbClr val="FF0000"/>
                </a:solidFill>
              </a:rPr>
              <a:t>A qué ideal del pueblo responde? </a:t>
            </a:r>
            <a:endParaRPr lang="es-CL" b="1" u="sng" dirty="0" smtClean="0">
              <a:solidFill>
                <a:srgbClr val="FF0000"/>
              </a:solidFill>
            </a:endParaRPr>
          </a:p>
          <a:p>
            <a:pPr marL="0" indent="0">
              <a:buNone/>
            </a:pPr>
            <a:r>
              <a:rPr lang="es-CL" dirty="0" smtClean="0"/>
              <a:t>En </a:t>
            </a:r>
            <a:r>
              <a:rPr lang="es-CL" dirty="0"/>
              <a:t>el viejo pueblo de Egipto los esclavos no tenían tiempo ni para descansar, ni para celebrar sus fiestas (</a:t>
            </a:r>
            <a:r>
              <a:rPr lang="es-CL" dirty="0" err="1"/>
              <a:t>Éx</a:t>
            </a:r>
            <a:r>
              <a:rPr lang="es-CL" dirty="0"/>
              <a:t> 5,1-18). Por eso, en la tierra de Canaán el nuevo pueblo tendría como ley descansar, celebrar, santificar un día por semana.</a:t>
            </a:r>
          </a:p>
          <a:p>
            <a:endParaRPr lang="es-CL" dirty="0"/>
          </a:p>
        </p:txBody>
      </p:sp>
    </p:spTree>
    <p:extLst>
      <p:ext uri="{BB962C8B-B14F-4D97-AF65-F5344CB8AC3E}">
        <p14:creationId xmlns:p14="http://schemas.microsoft.com/office/powerpoint/2010/main" val="426720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b="1" dirty="0" smtClean="0"/>
              <a:t>CUARTO MANDAMIENTO: </a:t>
            </a:r>
            <a:endParaRPr lang="es-CL" dirty="0"/>
          </a:p>
        </p:txBody>
      </p:sp>
      <p:sp>
        <p:nvSpPr>
          <p:cNvPr id="3" name="2 Marcador de contenido"/>
          <p:cNvSpPr>
            <a:spLocks noGrp="1"/>
          </p:cNvSpPr>
          <p:nvPr>
            <p:ph idx="1"/>
          </p:nvPr>
        </p:nvSpPr>
        <p:spPr>
          <a:xfrm>
            <a:off x="457200" y="1600200"/>
            <a:ext cx="8229600" cy="4925144"/>
          </a:xfrm>
        </p:spPr>
        <p:txBody>
          <a:bodyPr>
            <a:normAutofit fontScale="62500" lnSpcReduction="20000"/>
          </a:bodyPr>
          <a:lstStyle/>
          <a:p>
            <a:pPr marL="0" indent="0" algn="just">
              <a:buNone/>
            </a:pPr>
            <a:r>
              <a:rPr lang="es-CL" b="1" u="sng" dirty="0" smtClean="0">
                <a:solidFill>
                  <a:srgbClr val="FF0000"/>
                </a:solidFill>
              </a:rPr>
              <a:t>¿</a:t>
            </a:r>
            <a:r>
              <a:rPr lang="es-CL" b="1" u="sng" dirty="0">
                <a:solidFill>
                  <a:srgbClr val="FF0000"/>
                </a:solidFill>
              </a:rPr>
              <a:t>Cuál es el sentido de la frase? </a:t>
            </a:r>
            <a:endParaRPr lang="es-CL" b="1" u="sng" dirty="0" smtClean="0">
              <a:solidFill>
                <a:srgbClr val="FF0000"/>
              </a:solidFill>
            </a:endParaRPr>
          </a:p>
          <a:p>
            <a:pPr marL="0" indent="0" algn="just">
              <a:buNone/>
            </a:pPr>
            <a:r>
              <a:rPr lang="es-CL" dirty="0" smtClean="0"/>
              <a:t>El </a:t>
            </a:r>
            <a:r>
              <a:rPr lang="es-CL" dirty="0"/>
              <a:t>respeto se refiere a las cabezas de la familia patriarcal, es decir, a esas familias extensas formadas de padre, madre, abuelo, abuela, hijos, hijas, nietos, nietas. </a:t>
            </a:r>
            <a:endParaRPr lang="es-CL" dirty="0" smtClean="0"/>
          </a:p>
          <a:p>
            <a:pPr marL="0" indent="0" algn="just">
              <a:buNone/>
            </a:pPr>
            <a:endParaRPr lang="es-CL" sz="600" dirty="0"/>
          </a:p>
          <a:p>
            <a:pPr marL="0" indent="0" algn="just">
              <a:buNone/>
            </a:pPr>
            <a:r>
              <a:rPr lang="es-CL" b="1" u="sng" dirty="0">
                <a:solidFill>
                  <a:srgbClr val="FF0000"/>
                </a:solidFill>
              </a:rPr>
              <a:t>¿Qué rostro de Dios nos revela? </a:t>
            </a:r>
            <a:endParaRPr lang="es-CL" b="1" u="sng" dirty="0" smtClean="0">
              <a:solidFill>
                <a:srgbClr val="FF0000"/>
              </a:solidFill>
            </a:endParaRPr>
          </a:p>
          <a:p>
            <a:pPr marL="0" indent="0" algn="just">
              <a:buNone/>
            </a:pPr>
            <a:r>
              <a:rPr lang="es-CL" dirty="0" smtClean="0"/>
              <a:t>Nos </a:t>
            </a:r>
            <a:r>
              <a:rPr lang="es-CL" dirty="0"/>
              <a:t>revela al Dios de nuestros padres, al de Abrahán, Isaac y Jacob (</a:t>
            </a:r>
            <a:r>
              <a:rPr lang="es-CL" dirty="0" err="1"/>
              <a:t>Éx</a:t>
            </a:r>
            <a:r>
              <a:rPr lang="es-CL" dirty="0"/>
              <a:t> 3,16). </a:t>
            </a:r>
            <a:r>
              <a:rPr lang="es-CL" dirty="0" err="1"/>
              <a:t>Yavé</a:t>
            </a:r>
            <a:r>
              <a:rPr lang="es-CL" dirty="0"/>
              <a:t> es un Dios casero, cercano, que está junto a la familia y comunidad y no en las esferas del poder. Es un Dios que se revela en los rostros familiares del padre y de la madre</a:t>
            </a:r>
            <a:r>
              <a:rPr lang="es-CL" dirty="0" smtClean="0"/>
              <a:t>.</a:t>
            </a:r>
          </a:p>
          <a:p>
            <a:pPr marL="0" indent="0" algn="just">
              <a:buNone/>
            </a:pPr>
            <a:endParaRPr lang="es-CL" sz="600" dirty="0"/>
          </a:p>
          <a:p>
            <a:pPr marL="0" indent="0" algn="just">
              <a:buNone/>
            </a:pPr>
            <a:r>
              <a:rPr lang="es-CL" b="1" u="sng" dirty="0">
                <a:solidFill>
                  <a:srgbClr val="FF0000"/>
                </a:solidFill>
              </a:rPr>
              <a:t>¿A qué ideal del pueblo responde? </a:t>
            </a:r>
            <a:endParaRPr lang="es-CL" b="1" u="sng" dirty="0" smtClean="0">
              <a:solidFill>
                <a:srgbClr val="FF0000"/>
              </a:solidFill>
            </a:endParaRPr>
          </a:p>
          <a:p>
            <a:pPr marL="0" indent="0" algn="just">
              <a:buNone/>
            </a:pPr>
            <a:r>
              <a:rPr lang="es-CL" dirty="0" smtClean="0"/>
              <a:t>En </a:t>
            </a:r>
            <a:r>
              <a:rPr lang="es-CL" dirty="0"/>
              <a:t>el viejo pueblo de Egipto la palabra del Faraón era la ley y todo estaba bajo su dominio. Él tenía a su servicio sacerdotes, capataces y pueblo en general, quienes tenían que honrarle y obedecerle. En cambio en el nuevo pueblo, como compromiso de la alianza, debían promover la participación de las familias de las pequeñas comunidades, es decir, soñaban una sociedad participativa. Los padres serían los primeros en ser respetados y escuchados.</a:t>
            </a:r>
          </a:p>
          <a:p>
            <a:endParaRPr lang="es-CL" dirty="0"/>
          </a:p>
        </p:txBody>
      </p:sp>
    </p:spTree>
    <p:extLst>
      <p:ext uri="{BB962C8B-B14F-4D97-AF65-F5344CB8AC3E}">
        <p14:creationId xmlns:p14="http://schemas.microsoft.com/office/powerpoint/2010/main" val="40841447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1002</Words>
  <Application>Microsoft Office PowerPoint</Application>
  <PresentationFormat>Presentación en pantalla (4:3)</PresentationFormat>
  <Paragraphs>44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ACLARACIONES </vt:lpstr>
      <vt:lpstr>PRIMER MANDAMIENTO:</vt:lpstr>
      <vt:lpstr>SEGUNDO MANDAMIENTO</vt:lpstr>
      <vt:lpstr>TERCER MANDAMIENTO:</vt:lpstr>
      <vt:lpstr>CUARTO MANDAMIENTO: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Secretaria Eclesiástica IMECH</dc:creator>
  <cp:lastModifiedBy>Secretaria Eclesiástica IMECH</cp:lastModifiedBy>
  <cp:revision>1</cp:revision>
  <dcterms:created xsi:type="dcterms:W3CDTF">2019-07-17T16:58:19Z</dcterms:created>
  <dcterms:modified xsi:type="dcterms:W3CDTF">2019-07-17T17:05:27Z</dcterms:modified>
</cp:coreProperties>
</file>