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210108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53938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33598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198736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274448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281882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43444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13313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424529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344370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5D781F-AE4E-4A1D-8854-08E863EA3F94}" type="datetimeFigureOut">
              <a:rPr lang="es-CL" smtClean="0"/>
              <a:t>28-08-2019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3A86B0CE-6E62-4823-B72A-B3B9035BDE3B}" type="slidenum">
              <a:rPr lang="es-CL" smtClean="0"/>
              <a:t>‹Nº›</a:t>
            </a:fld>
            <a:endParaRPr lang="es-CL"/>
          </a:p>
        </p:txBody>
      </p:sp>
    </p:spTree>
    <p:extLst>
      <p:ext uri="{BB962C8B-B14F-4D97-AF65-F5344CB8AC3E}">
        <p14:creationId xmlns:p14="http://schemas.microsoft.com/office/powerpoint/2010/main" val="28623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D781F-AE4E-4A1D-8854-08E863EA3F94}" type="datetimeFigureOut">
              <a:rPr lang="es-CL" smtClean="0"/>
              <a:t>28-08-2019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6B0CE-6E62-4823-B72A-B3B9035BDE3B}" type="slidenum">
              <a:rPr lang="es-CL" smtClean="0"/>
              <a:t>‹Nº›</a:t>
            </a:fld>
            <a:endParaRPr lang="es-CL"/>
          </a:p>
        </p:txBody>
      </p:sp>
    </p:spTree>
    <p:extLst>
      <p:ext uri="{BB962C8B-B14F-4D97-AF65-F5344CB8AC3E}">
        <p14:creationId xmlns:p14="http://schemas.microsoft.com/office/powerpoint/2010/main" val="267829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879867" y="5517232"/>
            <a:ext cx="7232848" cy="1752600"/>
          </a:xfrm>
        </p:spPr>
        <p:txBody>
          <a:bodyPr>
            <a:normAutofit/>
          </a:bodyPr>
          <a:lstStyle/>
          <a:p>
            <a:r>
              <a:rPr lang="es-CL" sz="2000" b="1" dirty="0">
                <a:solidFill>
                  <a:schemeClr val="tx1"/>
                </a:solidFill>
                <a:latin typeface="Verdana" pitchFamily="34" charset="0"/>
                <a:ea typeface="Verdana" pitchFamily="34" charset="0"/>
                <a:cs typeface="Verdana" pitchFamily="34" charset="0"/>
              </a:rPr>
              <a:t>LECCIÓN 5: FIN DE LA ERA DE LOS JUECES</a:t>
            </a:r>
          </a:p>
          <a:p>
            <a:r>
              <a:rPr lang="es-CL" sz="2000" dirty="0">
                <a:solidFill>
                  <a:schemeClr val="tx1"/>
                </a:solidFill>
                <a:latin typeface="Verdana" pitchFamily="34" charset="0"/>
                <a:ea typeface="Verdana" pitchFamily="34" charset="0"/>
                <a:cs typeface="Verdana" pitchFamily="34" charset="0"/>
              </a:rPr>
              <a:t>Texto bíblico: Jueces 19. - Texto áureo: Jueces 19:30.</a:t>
            </a:r>
          </a:p>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517232"/>
            <a:ext cx="1757796" cy="93610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18" y="0"/>
            <a:ext cx="9168617"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45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indent="0">
              <a:buNone/>
            </a:pPr>
            <a:r>
              <a:rPr lang="es-CL" b="1" dirty="0">
                <a:latin typeface="Verdana" pitchFamily="34" charset="0"/>
                <a:ea typeface="Verdana" pitchFamily="34" charset="0"/>
                <a:cs typeface="Verdana" pitchFamily="34" charset="0"/>
              </a:rPr>
              <a:t>PREGUNTAS PARA EL DIÁLOGO</a:t>
            </a:r>
          </a:p>
          <a:p>
            <a:r>
              <a:rPr lang="es-CL" dirty="0">
                <a:latin typeface="Verdana" pitchFamily="34" charset="0"/>
                <a:ea typeface="Verdana" pitchFamily="34" charset="0"/>
                <a:cs typeface="Verdana" pitchFamily="34" charset="0"/>
              </a:rPr>
              <a:t>¿Es muy distinto el contexto sin Dios ni ley expresado en el texto bíblico, al contexto nuestro?</a:t>
            </a:r>
          </a:p>
          <a:p>
            <a:r>
              <a:rPr lang="es-CL" dirty="0">
                <a:latin typeface="Verdana" pitchFamily="34" charset="0"/>
                <a:ea typeface="Verdana" pitchFamily="34" charset="0"/>
                <a:cs typeface="Verdana" pitchFamily="34" charset="0"/>
              </a:rPr>
              <a:t>¿Por qué nos resulta fácil alejarnos de Dios?</a:t>
            </a:r>
          </a:p>
          <a:p>
            <a:endParaRPr lang="es-CL" dirty="0"/>
          </a:p>
        </p:txBody>
      </p:sp>
    </p:spTree>
    <p:extLst>
      <p:ext uri="{BB962C8B-B14F-4D97-AF65-F5344CB8AC3E}">
        <p14:creationId xmlns:p14="http://schemas.microsoft.com/office/powerpoint/2010/main" val="217474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latin typeface="AR BLANCA" pitchFamily="2" charset="0"/>
              </a:rPr>
              <a:t>Elementos claves </a:t>
            </a:r>
            <a:endParaRPr lang="es-CL" dirty="0">
              <a:latin typeface="AR BLANCA" pitchFamily="2" charset="0"/>
            </a:endParaRPr>
          </a:p>
        </p:txBody>
      </p:sp>
      <p:sp>
        <p:nvSpPr>
          <p:cNvPr id="3" name="2 Marcador de contenido"/>
          <p:cNvSpPr>
            <a:spLocks noGrp="1"/>
          </p:cNvSpPr>
          <p:nvPr>
            <p:ph idx="1"/>
          </p:nvPr>
        </p:nvSpPr>
        <p:spPr>
          <a:xfrm>
            <a:off x="467544" y="1412776"/>
            <a:ext cx="8229600" cy="4925144"/>
          </a:xfrm>
        </p:spPr>
        <p:txBody>
          <a:bodyPr>
            <a:normAutofit fontScale="85000" lnSpcReduction="20000"/>
          </a:bodyPr>
          <a:lstStyle/>
          <a:p>
            <a:pPr algn="just"/>
            <a:r>
              <a:rPr lang="es-CL" dirty="0" smtClean="0">
                <a:latin typeface="Verdana" pitchFamily="34" charset="0"/>
                <a:ea typeface="Verdana" pitchFamily="34" charset="0"/>
                <a:cs typeface="Verdana" pitchFamily="34" charset="0"/>
              </a:rPr>
              <a:t>Con </a:t>
            </a:r>
            <a:r>
              <a:rPr lang="es-CL" dirty="0">
                <a:latin typeface="Verdana" pitchFamily="34" charset="0"/>
                <a:ea typeface="Verdana" pitchFamily="34" charset="0"/>
                <a:cs typeface="Verdana" pitchFamily="34" charset="0"/>
              </a:rPr>
              <a:t>la muerte de Sansón se acaba la serie de jueces. En esta parte el libro insiste en repetir que el pueblo de Israel no tenía rey y que cada uno hacía lo que quería: </a:t>
            </a:r>
            <a:r>
              <a:rPr lang="es-CL" b="1" dirty="0">
                <a:latin typeface="Verdana" pitchFamily="34" charset="0"/>
                <a:ea typeface="Verdana" pitchFamily="34" charset="0"/>
                <a:cs typeface="Verdana" pitchFamily="34" charset="0"/>
              </a:rPr>
              <a:t>“En aquellos días no había rey en Israel; cada uno hacía lo que bien le parecía” </a:t>
            </a:r>
            <a:r>
              <a:rPr lang="es-CL" dirty="0">
                <a:latin typeface="Verdana" pitchFamily="34" charset="0"/>
                <a:ea typeface="Verdana" pitchFamily="34" charset="0"/>
                <a:cs typeface="Verdana" pitchFamily="34" charset="0"/>
              </a:rPr>
              <a:t>(17:6</a:t>
            </a:r>
            <a:r>
              <a:rPr lang="es-CL" dirty="0" smtClean="0">
                <a:latin typeface="Verdana" pitchFamily="34" charset="0"/>
                <a:ea typeface="Verdana" pitchFamily="34" charset="0"/>
                <a:cs typeface="Verdana" pitchFamily="34" charset="0"/>
              </a:rPr>
              <a:t>)</a:t>
            </a:r>
          </a:p>
          <a:p>
            <a:pPr algn="just"/>
            <a:r>
              <a:rPr lang="es-CL" dirty="0" smtClean="0">
                <a:latin typeface="Verdana" pitchFamily="34" charset="0"/>
                <a:ea typeface="Verdana" pitchFamily="34" charset="0"/>
                <a:cs typeface="Verdana" pitchFamily="34" charset="0"/>
              </a:rPr>
              <a:t>En </a:t>
            </a:r>
            <a:r>
              <a:rPr lang="es-CL" dirty="0">
                <a:latin typeface="Verdana" pitchFamily="34" charset="0"/>
                <a:ea typeface="Verdana" pitchFamily="34" charset="0"/>
                <a:cs typeface="Verdana" pitchFamily="34" charset="0"/>
              </a:rPr>
              <a:t>estos capítulos, la ausencia de una autoridad religiosa hace que los sacerdotes hagan lo que quieran. No olvidemos que los hombres de la tribu de Leví estaban dedicados al culto (Núm. 3). La última parte del libro (19–21) nos narra la escalofriante historia de la concubina de un Levita. </a:t>
            </a:r>
          </a:p>
        </p:txBody>
      </p:sp>
    </p:spTree>
    <p:extLst>
      <p:ext uri="{BB962C8B-B14F-4D97-AF65-F5344CB8AC3E}">
        <p14:creationId xmlns:p14="http://schemas.microsoft.com/office/powerpoint/2010/main" val="99355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indent="0" algn="ctr">
              <a:buNone/>
            </a:pPr>
            <a:r>
              <a:rPr lang="es-CL" b="1" dirty="0">
                <a:latin typeface="Verdana" pitchFamily="34" charset="0"/>
                <a:ea typeface="Verdana" pitchFamily="34" charset="0"/>
                <a:cs typeface="Verdana" pitchFamily="34" charset="0"/>
              </a:rPr>
              <a:t>Diálogo Introductorio</a:t>
            </a:r>
            <a:r>
              <a:rPr lang="es-CL" b="1" dirty="0" smtClean="0">
                <a:latin typeface="Verdana" pitchFamily="34" charset="0"/>
                <a:ea typeface="Verdana" pitchFamily="34" charset="0"/>
                <a:cs typeface="Verdana" pitchFamily="34" charset="0"/>
              </a:rPr>
              <a:t>:</a:t>
            </a:r>
          </a:p>
          <a:p>
            <a:pPr marL="0" indent="0" algn="ctr">
              <a:buNone/>
            </a:pPr>
            <a:endParaRPr lang="es-CL" b="1" dirty="0">
              <a:latin typeface="Verdana" pitchFamily="34" charset="0"/>
              <a:ea typeface="Verdana" pitchFamily="34" charset="0"/>
              <a:cs typeface="Verdana" pitchFamily="34" charset="0"/>
            </a:endParaRPr>
          </a:p>
          <a:p>
            <a:pPr marL="0" indent="0" algn="ctr">
              <a:buNone/>
            </a:pPr>
            <a:endParaRPr lang="es-CL" b="1" dirty="0">
              <a:latin typeface="Verdana" pitchFamily="34" charset="0"/>
              <a:ea typeface="Verdana" pitchFamily="34" charset="0"/>
              <a:cs typeface="Verdana" pitchFamily="34" charset="0"/>
            </a:endParaRPr>
          </a:p>
          <a:p>
            <a:pPr marL="0" indent="0" algn="ctr">
              <a:buNone/>
            </a:pPr>
            <a:r>
              <a:rPr lang="es-CL" b="1" dirty="0">
                <a:latin typeface="Verdana" pitchFamily="34" charset="0"/>
                <a:ea typeface="Verdana" pitchFamily="34" charset="0"/>
                <a:cs typeface="Verdana" pitchFamily="34" charset="0"/>
              </a:rPr>
              <a:t>¿Cuáles son las tentaciones que sufren los creyentes</a:t>
            </a:r>
            <a:r>
              <a:rPr lang="es-CL" b="1" dirty="0" smtClean="0">
                <a:latin typeface="Verdana" pitchFamily="34" charset="0"/>
                <a:ea typeface="Verdana" pitchFamily="34" charset="0"/>
                <a:cs typeface="Verdana" pitchFamily="34" charset="0"/>
              </a:rPr>
              <a:t>?</a:t>
            </a:r>
            <a:endParaRPr lang="es-CL"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2056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800" b="1" dirty="0" smtClean="0">
                <a:latin typeface="Verdana" pitchFamily="34" charset="0"/>
                <a:ea typeface="Verdana" pitchFamily="34" charset="0"/>
                <a:cs typeface="Verdana" pitchFamily="34" charset="0"/>
              </a:rPr>
              <a:t>EL LEVITA Y SU CONCUBINA (19:1-21).</a:t>
            </a:r>
            <a:endParaRPr lang="es-CL" sz="2800" b="1"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CL" dirty="0" smtClean="0">
                <a:latin typeface="Verdana" pitchFamily="34" charset="0"/>
                <a:ea typeface="Verdana" pitchFamily="34" charset="0"/>
                <a:cs typeface="Verdana" pitchFamily="34" charset="0"/>
              </a:rPr>
              <a:t>Partamos </a:t>
            </a:r>
            <a:r>
              <a:rPr lang="es-CL" dirty="0">
                <a:latin typeface="Verdana" pitchFamily="34" charset="0"/>
                <a:ea typeface="Verdana" pitchFamily="34" charset="0"/>
                <a:cs typeface="Verdana" pitchFamily="34" charset="0"/>
              </a:rPr>
              <a:t>señalando que este relato es uno de los más repugnantes debido a que muestra lo peor de las costumbres de aquel tiempo. </a:t>
            </a:r>
          </a:p>
          <a:p>
            <a:pPr algn="just"/>
            <a:r>
              <a:rPr lang="es-CL" b="1" dirty="0">
                <a:latin typeface="Verdana" pitchFamily="34" charset="0"/>
                <a:ea typeface="Verdana" pitchFamily="34" charset="0"/>
                <a:cs typeface="Verdana" pitchFamily="34" charset="0"/>
              </a:rPr>
              <a:t>Sin Dios ni ley:</a:t>
            </a:r>
            <a:r>
              <a:rPr lang="es-CL" dirty="0">
                <a:latin typeface="Verdana" pitchFamily="34" charset="0"/>
                <a:ea typeface="Verdana" pitchFamily="34" charset="0"/>
                <a:cs typeface="Verdana" pitchFamily="34" charset="0"/>
              </a:rPr>
              <a:t> Parte el capítulo señalando que no había rey en aquel tiempo (v.1). Con esta introducción se intenta justificar lo que viene. Cuando no hay ley, cuando no hay rey, cuando no hay juez, cuando no hay Dios, todo puede suceder.</a:t>
            </a:r>
          </a:p>
          <a:p>
            <a:pPr algn="just"/>
            <a:r>
              <a:rPr lang="es-CL" b="1" dirty="0">
                <a:latin typeface="Verdana" pitchFamily="34" charset="0"/>
                <a:ea typeface="Verdana" pitchFamily="34" charset="0"/>
                <a:cs typeface="Verdana" pitchFamily="34" charset="0"/>
              </a:rPr>
              <a:t>Un siervo de Dios:</a:t>
            </a:r>
            <a:r>
              <a:rPr lang="es-CL" dirty="0">
                <a:latin typeface="Verdana" pitchFamily="34" charset="0"/>
                <a:ea typeface="Verdana" pitchFamily="34" charset="0"/>
                <a:cs typeface="Verdana" pitchFamily="34" charset="0"/>
              </a:rPr>
              <a:t> En esta escena sin rey, sin orden, sin juez, sin Dios, aparece un levita, un siervo de Dios (Los levitas eran de la tribu de Leví, eran los encargados del culto). De él se señala que era forastero, que vivía en una zona montañosa de Efraín y que había tomado para sí una mujer como concubina (v.1).</a:t>
            </a:r>
          </a:p>
          <a:p>
            <a:endParaRPr lang="es-CL" dirty="0"/>
          </a:p>
        </p:txBody>
      </p:sp>
    </p:spTree>
    <p:extLst>
      <p:ext uri="{BB962C8B-B14F-4D97-AF65-F5344CB8AC3E}">
        <p14:creationId xmlns:p14="http://schemas.microsoft.com/office/powerpoint/2010/main" val="116700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5400" dirty="0" smtClean="0">
                <a:latin typeface="AR BLANCA" pitchFamily="2" charset="0"/>
                <a:ea typeface="Verdana" pitchFamily="34" charset="0"/>
                <a:cs typeface="Verdana" pitchFamily="34" charset="0"/>
              </a:rPr>
              <a:t>¿Concubinas? </a:t>
            </a:r>
            <a:endParaRPr lang="es-CL" sz="5400" dirty="0">
              <a:latin typeface="AR BLANCA" pitchFamily="2" charset="0"/>
            </a:endParaRPr>
          </a:p>
        </p:txBody>
      </p:sp>
      <p:sp>
        <p:nvSpPr>
          <p:cNvPr id="3" name="2 Marcador de contenido"/>
          <p:cNvSpPr>
            <a:spLocks noGrp="1"/>
          </p:cNvSpPr>
          <p:nvPr>
            <p:ph idx="1"/>
          </p:nvPr>
        </p:nvSpPr>
        <p:spPr>
          <a:xfrm>
            <a:off x="395536" y="1628800"/>
            <a:ext cx="8229600" cy="4525963"/>
          </a:xfrm>
        </p:spPr>
        <p:txBody>
          <a:bodyPr>
            <a:normAutofit fontScale="85000" lnSpcReduction="20000"/>
          </a:bodyPr>
          <a:lstStyle/>
          <a:p>
            <a:pPr algn="just"/>
            <a:r>
              <a:rPr lang="es-CL" dirty="0" smtClean="0">
                <a:latin typeface="Verdana" pitchFamily="34" charset="0"/>
                <a:ea typeface="Verdana" pitchFamily="34" charset="0"/>
                <a:cs typeface="Verdana" pitchFamily="34" charset="0"/>
              </a:rPr>
              <a:t>La </a:t>
            </a:r>
            <a:r>
              <a:rPr lang="es-CL" dirty="0">
                <a:latin typeface="Verdana" pitchFamily="34" charset="0"/>
                <a:ea typeface="Verdana" pitchFamily="34" charset="0"/>
                <a:cs typeface="Verdana" pitchFamily="34" charset="0"/>
              </a:rPr>
              <a:t>concubina del Levita era reconocida como su compañera legal, pero ella no tenía el mismo estatus como lo tiene la esposa en el hogar o en la sociedad. Así, una concubina era una amante legal. </a:t>
            </a:r>
            <a:endParaRPr lang="es-CL" dirty="0" smtClean="0">
              <a:latin typeface="Verdana" pitchFamily="34" charset="0"/>
              <a:ea typeface="Verdana" pitchFamily="34" charset="0"/>
              <a:cs typeface="Verdana" pitchFamily="34" charset="0"/>
            </a:endParaRPr>
          </a:p>
          <a:p>
            <a:pPr algn="just"/>
            <a:r>
              <a:rPr lang="es-CL" dirty="0" smtClean="0">
                <a:latin typeface="Verdana" pitchFamily="34" charset="0"/>
                <a:ea typeface="Verdana" pitchFamily="34" charset="0"/>
                <a:cs typeface="Verdana" pitchFamily="34" charset="0"/>
              </a:rPr>
              <a:t>Muchos </a:t>
            </a:r>
            <a:r>
              <a:rPr lang="es-CL" dirty="0">
                <a:latin typeface="Verdana" pitchFamily="34" charset="0"/>
                <a:ea typeface="Verdana" pitchFamily="34" charset="0"/>
                <a:cs typeface="Verdana" pitchFamily="34" charset="0"/>
              </a:rPr>
              <a:t>hombres prominentes del Antiguo Testamento tuvieron concubinas. Los ejemplos incluyen a Abraham (Génesis 25:6), Jacob (Génesis 35:22), Caleb (1 Crónicas 2:46), Saúl (2 Samuel 3:7), David (2 Samuel 5:13), Salomón (1 Reyes 11:3 – 300 concubinas), y </a:t>
            </a:r>
            <a:r>
              <a:rPr lang="es-CL" dirty="0" err="1">
                <a:latin typeface="Verdana" pitchFamily="34" charset="0"/>
                <a:ea typeface="Verdana" pitchFamily="34" charset="0"/>
                <a:cs typeface="Verdana" pitchFamily="34" charset="0"/>
              </a:rPr>
              <a:t>Roboam</a:t>
            </a:r>
            <a:r>
              <a:rPr lang="es-CL" dirty="0">
                <a:latin typeface="Verdana" pitchFamily="34" charset="0"/>
                <a:ea typeface="Verdana" pitchFamily="34" charset="0"/>
                <a:cs typeface="Verdana" pitchFamily="34" charset="0"/>
              </a:rPr>
              <a:t> (2 Crónicas 11:21). </a:t>
            </a:r>
          </a:p>
          <a:p>
            <a:endParaRPr lang="es-CL" dirty="0"/>
          </a:p>
        </p:txBody>
      </p:sp>
    </p:spTree>
    <p:extLst>
      <p:ext uri="{BB962C8B-B14F-4D97-AF65-F5344CB8AC3E}">
        <p14:creationId xmlns:p14="http://schemas.microsoft.com/office/powerpoint/2010/main" val="217274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0000" lnSpcReduction="20000"/>
          </a:bodyPr>
          <a:lstStyle/>
          <a:p>
            <a:pPr algn="just"/>
            <a:r>
              <a:rPr lang="es-CL" b="1" dirty="0">
                <a:latin typeface="Verdana" pitchFamily="34" charset="0"/>
                <a:ea typeface="Verdana" pitchFamily="34" charset="0"/>
                <a:cs typeface="Verdana" pitchFamily="34" charset="0"/>
              </a:rPr>
              <a:t>Un siervo de Dios engañado:</a:t>
            </a:r>
            <a:r>
              <a:rPr lang="es-CL" dirty="0">
                <a:latin typeface="Verdana" pitchFamily="34" charset="0"/>
                <a:ea typeface="Verdana" pitchFamily="34" charset="0"/>
                <a:cs typeface="Verdana" pitchFamily="34" charset="0"/>
              </a:rPr>
              <a:t> El relato continúa señalando que la concubina le fue infiel al levita y ella se fue a la casa de su padre a dónde va el levita, con un siervo, a buscarla. Allá es bien recibido, estuvo varios días hasta que decide regresar y traerla de regreso (19:2-9).</a:t>
            </a:r>
          </a:p>
          <a:p>
            <a:pPr algn="just"/>
            <a:r>
              <a:rPr lang="es-CL" b="1" dirty="0">
                <a:latin typeface="Verdana" pitchFamily="34" charset="0"/>
                <a:ea typeface="Verdana" pitchFamily="34" charset="0"/>
                <a:cs typeface="Verdana" pitchFamily="34" charset="0"/>
              </a:rPr>
              <a:t>Un siervo de Dios de regreso a casa:</a:t>
            </a:r>
            <a:r>
              <a:rPr lang="es-CL" dirty="0">
                <a:latin typeface="Verdana" pitchFamily="34" charset="0"/>
                <a:ea typeface="Verdana" pitchFamily="34" charset="0"/>
                <a:cs typeface="Verdana" pitchFamily="34" charset="0"/>
              </a:rPr>
              <a:t> El Levita vuelve con su concubina y su siervo. El viaje es largo, pasan por terrenos de paganos, hasta que finalmente llegan a </a:t>
            </a:r>
            <a:r>
              <a:rPr lang="es-CL" dirty="0" err="1">
                <a:latin typeface="Verdana" pitchFamily="34" charset="0"/>
                <a:ea typeface="Verdana" pitchFamily="34" charset="0"/>
                <a:cs typeface="Verdana" pitchFamily="34" charset="0"/>
              </a:rPr>
              <a:t>Gaabá</a:t>
            </a:r>
            <a:r>
              <a:rPr lang="es-CL" dirty="0">
                <a:latin typeface="Verdana" pitchFamily="34" charset="0"/>
                <a:ea typeface="Verdana" pitchFamily="34" charset="0"/>
                <a:cs typeface="Verdana" pitchFamily="34" charset="0"/>
              </a:rPr>
              <a:t>, que era tierra de Benjamín, y “…se apartaron del camino para entrar a pasar allí la noche en </a:t>
            </a:r>
            <a:r>
              <a:rPr lang="es-CL" dirty="0" err="1">
                <a:latin typeface="Verdana" pitchFamily="34" charset="0"/>
                <a:ea typeface="Verdana" pitchFamily="34" charset="0"/>
                <a:cs typeface="Verdana" pitchFamily="34" charset="0"/>
              </a:rPr>
              <a:t>Gaabá</a:t>
            </a:r>
            <a:r>
              <a:rPr lang="es-CL" dirty="0">
                <a:latin typeface="Verdana" pitchFamily="34" charset="0"/>
                <a:ea typeface="Verdana" pitchFamily="34" charset="0"/>
                <a:cs typeface="Verdana" pitchFamily="34" charset="0"/>
              </a:rPr>
              <a:t>; y entrando, se sentaron en la plaza de la ciudad…” (19:15). </a:t>
            </a:r>
          </a:p>
        </p:txBody>
      </p:sp>
    </p:spTree>
    <p:extLst>
      <p:ext uri="{BB962C8B-B14F-4D97-AF65-F5344CB8AC3E}">
        <p14:creationId xmlns:p14="http://schemas.microsoft.com/office/powerpoint/2010/main" val="251858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b="1" dirty="0" smtClean="0">
                <a:latin typeface="Verdana" pitchFamily="34" charset="0"/>
                <a:ea typeface="Verdana" pitchFamily="34" charset="0"/>
                <a:cs typeface="Verdana" pitchFamily="34" charset="0"/>
              </a:rPr>
              <a:t>EL CRIMEN DE GABAA (19:22-30)</a:t>
            </a:r>
            <a:endParaRPr lang="es-CL" sz="3200" b="1" dirty="0">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a:xfrm>
            <a:off x="467544" y="1412776"/>
            <a:ext cx="8229600" cy="5904656"/>
          </a:xfrm>
        </p:spPr>
        <p:txBody>
          <a:bodyPr>
            <a:normAutofit fontScale="47500" lnSpcReduction="20000"/>
          </a:bodyPr>
          <a:lstStyle/>
          <a:p>
            <a:pPr algn="just"/>
            <a:r>
              <a:rPr lang="es-CL" sz="3400" b="1" dirty="0" smtClean="0">
                <a:latin typeface="Verdana" pitchFamily="34" charset="0"/>
                <a:ea typeface="Verdana" pitchFamily="34" charset="0"/>
                <a:cs typeface="Verdana" pitchFamily="34" charset="0"/>
              </a:rPr>
              <a:t>Sin </a:t>
            </a:r>
            <a:r>
              <a:rPr lang="es-CL" sz="3400" b="1" dirty="0">
                <a:latin typeface="Verdana" pitchFamily="34" charset="0"/>
                <a:ea typeface="Verdana" pitchFamily="34" charset="0"/>
                <a:cs typeface="Verdana" pitchFamily="34" charset="0"/>
              </a:rPr>
              <a:t>Dios ni ley: </a:t>
            </a:r>
            <a:r>
              <a:rPr lang="es-CL" sz="3400" dirty="0">
                <a:latin typeface="Verdana" pitchFamily="34" charset="0"/>
                <a:ea typeface="Verdana" pitchFamily="34" charset="0"/>
                <a:cs typeface="Verdana" pitchFamily="34" charset="0"/>
              </a:rPr>
              <a:t>Volvemos como al inicio del capítulo. Donde no está Dios, donde no hay ley, predomina la ley del más fuerte. Dice el relato que </a:t>
            </a:r>
            <a:r>
              <a:rPr lang="es-CL" sz="3400" i="1" dirty="0">
                <a:latin typeface="Verdana" pitchFamily="34" charset="0"/>
                <a:ea typeface="Verdana" pitchFamily="34" charset="0"/>
                <a:cs typeface="Verdana" pitchFamily="34" charset="0"/>
              </a:rPr>
              <a:t>“… los hombres de aquella ciudad, hombres perversos, rodearon la casa, golpeando a la puerta; y hablaron al anciano, dueño de la casa, diciendo: Saca al hombre que ha entrado en tu casa, para que lo conozcamos” </a:t>
            </a:r>
            <a:r>
              <a:rPr lang="es-CL" sz="3400" dirty="0">
                <a:latin typeface="Verdana" pitchFamily="34" charset="0"/>
                <a:ea typeface="Verdana" pitchFamily="34" charset="0"/>
                <a:cs typeface="Verdana" pitchFamily="34" charset="0"/>
              </a:rPr>
              <a:t>(19:22 Compare con Génesis 19:4-5). La palabra “conocer” significa intimar sexualmente (Ver Génesis 4:1). Ellos quieren abusar de la visita, del levita.</a:t>
            </a:r>
          </a:p>
          <a:p>
            <a:pPr algn="just"/>
            <a:r>
              <a:rPr lang="es-CL" sz="3400" b="1" dirty="0">
                <a:latin typeface="Verdana" pitchFamily="34" charset="0"/>
                <a:ea typeface="Verdana" pitchFamily="34" charset="0"/>
                <a:cs typeface="Verdana" pitchFamily="34" charset="0"/>
              </a:rPr>
              <a:t>Tradición por encima del ser humano: </a:t>
            </a:r>
            <a:r>
              <a:rPr lang="es-CL" sz="3400" dirty="0">
                <a:latin typeface="Verdana" pitchFamily="34" charset="0"/>
                <a:ea typeface="Verdana" pitchFamily="34" charset="0"/>
                <a:cs typeface="Verdana" pitchFamily="34" charset="0"/>
              </a:rPr>
              <a:t>El deber del dueño de casa era proteger a su visita, porque era su deber sagrado hospedarlo. Entra en conversación con los hombres malvados y les explica que no puede entregar a su visita. Les dice </a:t>
            </a:r>
            <a:r>
              <a:rPr lang="es-CL" sz="3400" i="1" dirty="0">
                <a:latin typeface="Verdana" pitchFamily="34" charset="0"/>
                <a:ea typeface="Verdana" pitchFamily="34" charset="0"/>
                <a:cs typeface="Verdana" pitchFamily="34" charset="0"/>
              </a:rPr>
              <a:t>“No, hermanos míos, os ruego que no cometáis este mal; ya que este hombre ha entrado en mi casa, no hagáis esta maldad” </a:t>
            </a:r>
            <a:r>
              <a:rPr lang="es-CL" sz="3400" dirty="0">
                <a:latin typeface="Verdana" pitchFamily="34" charset="0"/>
                <a:ea typeface="Verdana" pitchFamily="34" charset="0"/>
                <a:cs typeface="Verdana" pitchFamily="34" charset="0"/>
              </a:rPr>
              <a:t>(19:23, compare con Génesis 19:7). Luego para no entregar a su hija virgen, el dueño de casa les ofrece a la concubina “</a:t>
            </a:r>
            <a:r>
              <a:rPr lang="es-CL" sz="3400" i="1" dirty="0">
                <a:latin typeface="Verdana" pitchFamily="34" charset="0"/>
                <a:ea typeface="Verdana" pitchFamily="34" charset="0"/>
                <a:cs typeface="Verdana" pitchFamily="34" charset="0"/>
              </a:rPr>
              <a:t>He aquí mi hija virgen, y la concubina de él; yo os las sacaré ahora; humilladlas y haced con ellas como os parezca, y no hagáis a este hombre cosa tan infame” </a:t>
            </a:r>
            <a:r>
              <a:rPr lang="es-CL" sz="3400" dirty="0">
                <a:latin typeface="Verdana" pitchFamily="34" charset="0"/>
                <a:ea typeface="Verdana" pitchFamily="34" charset="0"/>
                <a:cs typeface="Verdana" pitchFamily="34" charset="0"/>
              </a:rPr>
              <a:t>(19:24). </a:t>
            </a:r>
          </a:p>
          <a:p>
            <a:pPr algn="just"/>
            <a:r>
              <a:rPr lang="es-CL" sz="3400" dirty="0">
                <a:latin typeface="Verdana" pitchFamily="34" charset="0"/>
                <a:ea typeface="Verdana" pitchFamily="34" charset="0"/>
                <a:cs typeface="Verdana" pitchFamily="34" charset="0"/>
              </a:rPr>
              <a:t>En ese tiempo, y también hoy, hay muchas tradiciones que están por encima del bienestar del ser humano. Debemos ser categóricos en afirmar que el ser humano es superior a cualquier ley que les oprima, denigre, ofenda. Tristemente el relato sigue entregando información de este repugnante hecho. Dice que estos hombres malvados tomaron a la concubina y </a:t>
            </a:r>
            <a:r>
              <a:rPr lang="es-CL" sz="3400" i="1" dirty="0">
                <a:latin typeface="Verdana" pitchFamily="34" charset="0"/>
                <a:ea typeface="Verdana" pitchFamily="34" charset="0"/>
                <a:cs typeface="Verdana" pitchFamily="34" charset="0"/>
              </a:rPr>
              <a:t>“…abusaron de ella toda la noche hasta la mañana” </a:t>
            </a:r>
            <a:r>
              <a:rPr lang="es-CL" sz="3400" dirty="0">
                <a:latin typeface="Verdana" pitchFamily="34" charset="0"/>
                <a:ea typeface="Verdana" pitchFamily="34" charset="0"/>
                <a:cs typeface="Verdana" pitchFamily="34" charset="0"/>
              </a:rPr>
              <a:t>(19:25). </a:t>
            </a:r>
          </a:p>
          <a:p>
            <a:endParaRPr lang="es-CL" dirty="0"/>
          </a:p>
        </p:txBody>
      </p:sp>
    </p:spTree>
    <p:extLst>
      <p:ext uri="{BB962C8B-B14F-4D97-AF65-F5344CB8AC3E}">
        <p14:creationId xmlns:p14="http://schemas.microsoft.com/office/powerpoint/2010/main" val="300381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976664"/>
          </a:xfrm>
        </p:spPr>
        <p:txBody>
          <a:bodyPr>
            <a:normAutofit fontScale="70000" lnSpcReduction="20000"/>
          </a:bodyPr>
          <a:lstStyle/>
          <a:p>
            <a:pPr algn="just"/>
            <a:r>
              <a:rPr lang="es-CL" b="1" dirty="0">
                <a:latin typeface="Verdana" pitchFamily="34" charset="0"/>
                <a:ea typeface="Verdana" pitchFamily="34" charset="0"/>
                <a:cs typeface="Verdana" pitchFamily="34" charset="0"/>
              </a:rPr>
              <a:t>Un siervo SIN Dios: </a:t>
            </a:r>
            <a:r>
              <a:rPr lang="es-CL" dirty="0">
                <a:latin typeface="Verdana" pitchFamily="34" charset="0"/>
                <a:ea typeface="Verdana" pitchFamily="34" charset="0"/>
                <a:cs typeface="Verdana" pitchFamily="34" charset="0"/>
              </a:rPr>
              <a:t>Al iniciar el relato titulamos “Un siervo de Dios” al hablar del levita. Ahora es todo lo contrario. Este siervo vuelve sin Dios. Llega el día siguiente y este siervo sin Dios va a iniciar su regreso a casa. Sale de la casa que lo hospedó, recoge a la concubina quien </a:t>
            </a:r>
            <a:r>
              <a:rPr lang="es-CL" i="1" dirty="0">
                <a:latin typeface="Verdana" pitchFamily="34" charset="0"/>
                <a:ea typeface="Verdana" pitchFamily="34" charset="0"/>
                <a:cs typeface="Verdana" pitchFamily="34" charset="0"/>
              </a:rPr>
              <a:t>“…estaba tendida delante de la puerta de la casa, con las manos sobre el umbral” </a:t>
            </a:r>
            <a:r>
              <a:rPr lang="es-CL" dirty="0">
                <a:latin typeface="Verdana" pitchFamily="34" charset="0"/>
                <a:ea typeface="Verdana" pitchFamily="34" charset="0"/>
                <a:cs typeface="Verdana" pitchFamily="34" charset="0"/>
              </a:rPr>
              <a:t>(19:27), y parte. Al llegar a su hogar </a:t>
            </a:r>
            <a:r>
              <a:rPr lang="es-CL" i="1" dirty="0">
                <a:latin typeface="Verdana" pitchFamily="34" charset="0"/>
                <a:ea typeface="Verdana" pitchFamily="34" charset="0"/>
                <a:cs typeface="Verdana" pitchFamily="34" charset="0"/>
              </a:rPr>
              <a:t>“… tomó un cuchillo, y echó mano de su concubina, y la partió por sus huesos en doce partes, y la envió por todo el territorio de Israel” </a:t>
            </a:r>
            <a:r>
              <a:rPr lang="es-CL" dirty="0">
                <a:latin typeface="Verdana" pitchFamily="34" charset="0"/>
                <a:ea typeface="Verdana" pitchFamily="34" charset="0"/>
                <a:cs typeface="Verdana" pitchFamily="34" charset="0"/>
              </a:rPr>
              <a:t>(19:28); es decir, la mató y descuartizó.</a:t>
            </a:r>
          </a:p>
          <a:p>
            <a:pPr algn="just"/>
            <a:r>
              <a:rPr lang="es-CL" dirty="0">
                <a:latin typeface="Verdana" pitchFamily="34" charset="0"/>
                <a:ea typeface="Verdana" pitchFamily="34" charset="0"/>
                <a:cs typeface="Verdana" pitchFamily="34" charset="0"/>
              </a:rPr>
              <a:t>El relato termina diciendo, a modo de advertencia: </a:t>
            </a:r>
            <a:r>
              <a:rPr lang="es-CL" i="1" dirty="0">
                <a:latin typeface="Verdana" pitchFamily="34" charset="0"/>
                <a:ea typeface="Verdana" pitchFamily="34" charset="0"/>
                <a:cs typeface="Verdana" pitchFamily="34" charset="0"/>
              </a:rPr>
              <a:t>“Y todo el que veía aquello, decía: Jamás se ha hecho ni visto tal cosa, desde el tiempo en que los hijos de Israel subieron de la tierra de Egipto hasta hoy. Considerad esto, tomad consejo, y hablad”</a:t>
            </a:r>
            <a:r>
              <a:rPr lang="es-CL" dirty="0">
                <a:latin typeface="Verdana" pitchFamily="34" charset="0"/>
                <a:ea typeface="Verdana" pitchFamily="34" charset="0"/>
                <a:cs typeface="Verdana" pitchFamily="34" charset="0"/>
              </a:rPr>
              <a:t> (19:31)</a:t>
            </a:r>
          </a:p>
          <a:p>
            <a:pPr algn="just"/>
            <a:r>
              <a:rPr lang="es-CL" dirty="0">
                <a:latin typeface="Verdana" pitchFamily="34" charset="0"/>
                <a:ea typeface="Verdana" pitchFamily="34" charset="0"/>
                <a:cs typeface="Verdana" pitchFamily="34" charset="0"/>
              </a:rPr>
              <a:t>Reiteremos, esto ocurre cuando no hay ley ni Dios. Incluso los siervos de Dios pueden alejarse de Dios y de las leyes.</a:t>
            </a:r>
          </a:p>
          <a:p>
            <a:endParaRPr lang="es-CL" dirty="0"/>
          </a:p>
        </p:txBody>
      </p:sp>
    </p:spTree>
    <p:extLst>
      <p:ext uri="{BB962C8B-B14F-4D97-AF65-F5344CB8AC3E}">
        <p14:creationId xmlns:p14="http://schemas.microsoft.com/office/powerpoint/2010/main" val="138634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709120"/>
          </a:xfrm>
        </p:spPr>
        <p:txBody>
          <a:bodyPr>
            <a:normAutofit fontScale="85000" lnSpcReduction="20000"/>
          </a:bodyPr>
          <a:lstStyle/>
          <a:p>
            <a:pPr marL="0" indent="0">
              <a:buNone/>
            </a:pPr>
            <a:r>
              <a:rPr lang="es-CL" b="1" dirty="0" smtClean="0">
                <a:latin typeface="Verdana" pitchFamily="34" charset="0"/>
                <a:ea typeface="Verdana" pitchFamily="34" charset="0"/>
                <a:cs typeface="Verdana" pitchFamily="34" charset="0"/>
              </a:rPr>
              <a:t>Algunos </a:t>
            </a:r>
            <a:r>
              <a:rPr lang="es-CL" b="1" dirty="0">
                <a:latin typeface="Verdana" pitchFamily="34" charset="0"/>
                <a:ea typeface="Verdana" pitchFamily="34" charset="0"/>
                <a:cs typeface="Verdana" pitchFamily="34" charset="0"/>
              </a:rPr>
              <a:t>temas que se desprenden del pasaje de hoy son:</a:t>
            </a:r>
          </a:p>
          <a:p>
            <a:r>
              <a:rPr lang="es-CL" dirty="0" smtClean="0">
                <a:latin typeface="Verdana" pitchFamily="34" charset="0"/>
                <a:ea typeface="Verdana" pitchFamily="34" charset="0"/>
                <a:cs typeface="Verdana" pitchFamily="34" charset="0"/>
              </a:rPr>
              <a:t>En </a:t>
            </a:r>
            <a:r>
              <a:rPr lang="es-CL" dirty="0">
                <a:latin typeface="Verdana" pitchFamily="34" charset="0"/>
                <a:ea typeface="Verdana" pitchFamily="34" charset="0"/>
                <a:cs typeface="Verdana" pitchFamily="34" charset="0"/>
              </a:rPr>
              <a:t>un lugar o persona sin Dios ni ley, toda la maldad inimaginable es posible.</a:t>
            </a:r>
          </a:p>
          <a:p>
            <a:r>
              <a:rPr lang="es-CL" dirty="0" smtClean="0">
                <a:latin typeface="Verdana" pitchFamily="34" charset="0"/>
                <a:ea typeface="Verdana" pitchFamily="34" charset="0"/>
                <a:cs typeface="Verdana" pitchFamily="34" charset="0"/>
              </a:rPr>
              <a:t>El </a:t>
            </a:r>
            <a:r>
              <a:rPr lang="es-CL" dirty="0">
                <a:latin typeface="Verdana" pitchFamily="34" charset="0"/>
                <a:ea typeface="Verdana" pitchFamily="34" charset="0"/>
                <a:cs typeface="Verdana" pitchFamily="34" charset="0"/>
              </a:rPr>
              <a:t>ser un siervo de Dios no es evidencia segura de ser fieles a Dios y actuar correctamente.</a:t>
            </a:r>
          </a:p>
          <a:p>
            <a:r>
              <a:rPr lang="es-CL" dirty="0" smtClean="0">
                <a:latin typeface="Verdana" pitchFamily="34" charset="0"/>
                <a:ea typeface="Verdana" pitchFamily="34" charset="0"/>
                <a:cs typeface="Verdana" pitchFamily="34" charset="0"/>
              </a:rPr>
              <a:t>Hay </a:t>
            </a:r>
            <a:r>
              <a:rPr lang="es-CL" dirty="0">
                <a:latin typeface="Verdana" pitchFamily="34" charset="0"/>
                <a:ea typeface="Verdana" pitchFamily="34" charset="0"/>
                <a:cs typeface="Verdana" pitchFamily="34" charset="0"/>
              </a:rPr>
              <a:t>tradiciones que son sólo del Antiguo Testamento, como el tener concubinas.</a:t>
            </a:r>
          </a:p>
          <a:p>
            <a:r>
              <a:rPr lang="es-CL" dirty="0" smtClean="0">
                <a:latin typeface="Verdana" pitchFamily="34" charset="0"/>
                <a:ea typeface="Verdana" pitchFamily="34" charset="0"/>
                <a:cs typeface="Verdana" pitchFamily="34" charset="0"/>
              </a:rPr>
              <a:t>Hay </a:t>
            </a:r>
            <a:r>
              <a:rPr lang="es-CL" dirty="0">
                <a:latin typeface="Verdana" pitchFamily="34" charset="0"/>
                <a:ea typeface="Verdana" pitchFamily="34" charset="0"/>
                <a:cs typeface="Verdana" pitchFamily="34" charset="0"/>
              </a:rPr>
              <a:t>tradiciones que revisar teniendo en cuenta que ninguna de ellas puede estar por encima de la dignidad de un ser humano.</a:t>
            </a:r>
          </a:p>
          <a:p>
            <a:endParaRPr lang="es-CL" dirty="0"/>
          </a:p>
        </p:txBody>
      </p:sp>
    </p:spTree>
    <p:extLst>
      <p:ext uri="{BB962C8B-B14F-4D97-AF65-F5344CB8AC3E}">
        <p14:creationId xmlns:p14="http://schemas.microsoft.com/office/powerpoint/2010/main" val="3225685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1220</Words>
  <Application>Microsoft Office PowerPoint</Application>
  <PresentationFormat>Presentación en pantalla (4:3)</PresentationFormat>
  <Paragraphs>33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Elementos claves </vt:lpstr>
      <vt:lpstr>Presentación de PowerPoint</vt:lpstr>
      <vt:lpstr>EL LEVITA Y SU CONCUBINA (19:1-21).</vt:lpstr>
      <vt:lpstr>¿Concubinas? </vt:lpstr>
      <vt:lpstr>Presentación de PowerPoint</vt:lpstr>
      <vt:lpstr>EL CRIMEN DE GABAA (19:22-30)</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 Eclesiástica IMECH</dc:creator>
  <cp:lastModifiedBy>Secretaria Eclesiástica IMECH</cp:lastModifiedBy>
  <cp:revision>2</cp:revision>
  <dcterms:created xsi:type="dcterms:W3CDTF">2019-08-28T18:30:02Z</dcterms:created>
  <dcterms:modified xsi:type="dcterms:W3CDTF">2019-08-28T18:50:53Z</dcterms:modified>
</cp:coreProperties>
</file>