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865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018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3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5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55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35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670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08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39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06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77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E19BE-8808-4363-991C-DB091184E570}" type="datetimeFigureOut">
              <a:rPr lang="es-CL" smtClean="0"/>
              <a:t>30-10-2019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67FCB-D71C-41F3-BF7D-B63753EC4D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3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55776" y="511982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LECCIÓN 14</a:t>
            </a:r>
          </a:p>
          <a:p>
            <a:r>
              <a:rPr lang="es-CL" b="1" dirty="0" smtClean="0">
                <a:solidFill>
                  <a:schemeClr val="tx1"/>
                </a:solidFill>
              </a:rPr>
              <a:t>ELÍAS, PROFETA EN MEDIO DE UN PUEBLO IDOLATRA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Texto bíblico: 1 Reyes 18.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Texto áureo: 1 Reyes 18:37.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29200"/>
            <a:ext cx="2304256" cy="122711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03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41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Parte el relato que la situación del reino del norte era muy difícil:</a:t>
            </a:r>
          </a:p>
          <a:p>
            <a:r>
              <a:rPr lang="es-CL" b="1" dirty="0" smtClean="0"/>
              <a:t>Había sequia espiritual: </a:t>
            </a:r>
            <a:r>
              <a:rPr lang="es-CL" dirty="0" smtClean="0"/>
              <a:t>Dios no hablaba a Israel, lo hizo recién en el tercer por muchos días (v.1).</a:t>
            </a:r>
          </a:p>
          <a:p>
            <a:r>
              <a:rPr lang="es-CL" b="1" dirty="0" smtClean="0"/>
              <a:t>Había sequia física: </a:t>
            </a:r>
            <a:r>
              <a:rPr lang="es-CL" dirty="0" smtClean="0"/>
              <a:t>En tres años no llovió, Dios no enviaba lluvia (v.1).</a:t>
            </a:r>
          </a:p>
          <a:p>
            <a:r>
              <a:rPr lang="es-CL" b="1" dirty="0" smtClean="0"/>
              <a:t>Había hambruna: </a:t>
            </a:r>
            <a:r>
              <a:rPr lang="es-CL" dirty="0" smtClean="0"/>
              <a:t>Sin agua no hay alimentos (v.2).</a:t>
            </a:r>
          </a:p>
          <a:p>
            <a:pPr marL="0" indent="0">
              <a:buNone/>
            </a:pPr>
            <a:r>
              <a:rPr lang="es-CL" dirty="0" smtClean="0"/>
              <a:t>Pero Dios enviaba, por medio del profeta Elías, una promesa al pueblo de Israel: </a:t>
            </a:r>
            <a:r>
              <a:rPr lang="es-CL" b="1" dirty="0" smtClean="0"/>
              <a:t>Llovería (v.1). </a:t>
            </a:r>
            <a:r>
              <a:rPr lang="es-CL" dirty="0" smtClean="0"/>
              <a:t>Elías va a Samaría capital del reino del norte, lugar del palacio del rey </a:t>
            </a:r>
            <a:r>
              <a:rPr lang="es-CL" dirty="0" err="1" smtClean="0"/>
              <a:t>Acab</a:t>
            </a:r>
            <a:r>
              <a:rPr lang="es-CL" dirty="0" smtClean="0"/>
              <a:t> (v.2).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321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/>
              <a:t>LOS PERSONAJES DEL TEXTO:</a:t>
            </a:r>
            <a:endParaRPr lang="es-CL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06174"/>
            <a:ext cx="8229600" cy="5429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L" b="1" dirty="0" smtClean="0"/>
              <a:t>REY EN APUROS: </a:t>
            </a:r>
            <a:r>
              <a:rPr lang="es-CL" dirty="0" smtClean="0"/>
              <a:t>El rey </a:t>
            </a:r>
            <a:r>
              <a:rPr lang="es-CL" dirty="0" err="1" smtClean="0"/>
              <a:t>Acab</a:t>
            </a:r>
            <a:r>
              <a:rPr lang="es-CL" dirty="0" smtClean="0"/>
              <a:t> llama al profeta Abdías que era su mayordomo, quien era temeroso de Jehová (v.3). El rey </a:t>
            </a:r>
            <a:r>
              <a:rPr lang="es-CL" dirty="0" err="1" smtClean="0"/>
              <a:t>Acab</a:t>
            </a:r>
            <a:r>
              <a:rPr lang="es-CL" dirty="0" smtClean="0"/>
              <a:t> ordena al profeta Abdías salir a buscar alimentos para los caballos y mulas (v.5). Así Abdías sale por un lado y el rey por otro buscando alimento (v.6).</a:t>
            </a:r>
          </a:p>
          <a:p>
            <a:pPr algn="just"/>
            <a:r>
              <a:rPr lang="es-CL" b="1" dirty="0" smtClean="0"/>
              <a:t>ENCUENTRO INESPERADO: </a:t>
            </a:r>
            <a:r>
              <a:rPr lang="es-CL" dirty="0" smtClean="0"/>
              <a:t>Estando en esa búsqueda el profeta Abdías se encuentra con el profeta Elías (v.7). Al reconocerlo se postra delante de él y le dice: </a:t>
            </a:r>
            <a:r>
              <a:rPr lang="es-CL" b="1" i="1" dirty="0" smtClean="0"/>
              <a:t>“¿No eres tú mi señor Elías?”. </a:t>
            </a:r>
            <a:r>
              <a:rPr lang="es-CL" dirty="0" smtClean="0"/>
              <a:t>Elías responde afirmativamente y envía al profeta Abdías ir donde su rey y contarle que él, Elías, estaba en ese lugar (v.8). Añade que si él lleva ese mensaje al rey y el Espíritu de Dios envía a Elías a otro lado, cuando llegue a este lugar Elías ya no estará y el rey le dará muerte a él (v.12). Elías asegura a Abdías que él se mostrará delante del rey (v.15).</a:t>
            </a:r>
          </a:p>
          <a:p>
            <a:pPr algn="just"/>
            <a:r>
              <a:rPr lang="es-CL" b="1" dirty="0" smtClean="0"/>
              <a:t>UN ENCUENTRO NO ESPERADO </a:t>
            </a:r>
            <a:r>
              <a:rPr lang="es-CL" dirty="0" smtClean="0"/>
              <a:t>Abdías va a avisarle al rey y él viene ante Elías (v.16). </a:t>
            </a:r>
            <a:r>
              <a:rPr lang="es-CL" dirty="0" err="1" smtClean="0"/>
              <a:t>Acab</a:t>
            </a:r>
            <a:r>
              <a:rPr lang="es-CL" dirty="0" smtClean="0"/>
              <a:t> reclama a Elías porque, según él, turba al pueblo (v.17). Elías valientemente le dice al rey </a:t>
            </a:r>
            <a:r>
              <a:rPr lang="es-CL" dirty="0" err="1" smtClean="0"/>
              <a:t>Acab</a:t>
            </a:r>
            <a:r>
              <a:rPr lang="es-CL" dirty="0" smtClean="0"/>
              <a:t>: </a:t>
            </a:r>
            <a:r>
              <a:rPr lang="es-CL" b="1" i="1" dirty="0" smtClean="0"/>
              <a:t>“Yo no he turbado a Israel, sino tú y la casa de tu padre, dejando los mandamientos de Jehová, y siguiendo a los </a:t>
            </a:r>
            <a:r>
              <a:rPr lang="es-CL" b="1" i="1" dirty="0" err="1" smtClean="0"/>
              <a:t>baales</a:t>
            </a:r>
            <a:r>
              <a:rPr lang="es-CL" b="1" i="1" dirty="0" smtClean="0"/>
              <a:t>. Envía, pues, ahora y congrégame a todo Israel en el monte Carmelo, y los cuatrocientos cincuenta profetas de Baal, y los cuatrocientos profetas de </a:t>
            </a:r>
            <a:r>
              <a:rPr lang="es-CL" b="1" i="1" dirty="0" err="1" smtClean="0"/>
              <a:t>Asera</a:t>
            </a:r>
            <a:r>
              <a:rPr lang="es-CL" b="1" i="1" dirty="0" smtClean="0"/>
              <a:t>, que comen de la mesa de Jezabel” </a:t>
            </a:r>
            <a:r>
              <a:rPr lang="es-CL" dirty="0" smtClean="0"/>
              <a:t>(v.18-19).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77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En el verso 18 Elías acusa al rey de:</a:t>
            </a:r>
          </a:p>
          <a:p>
            <a:r>
              <a:rPr lang="es-CL" b="1" dirty="0" smtClean="0"/>
              <a:t>Haber abandonado los mandamientos de Jehová; y</a:t>
            </a:r>
          </a:p>
          <a:p>
            <a:r>
              <a:rPr lang="es-CL" b="1" dirty="0" smtClean="0"/>
              <a:t>Haber ido tras dioses falsos (</a:t>
            </a:r>
            <a:r>
              <a:rPr lang="es-CL" b="1" dirty="0" err="1" smtClean="0"/>
              <a:t>baales</a:t>
            </a:r>
            <a:r>
              <a:rPr lang="es-CL" b="1" dirty="0" smtClean="0"/>
              <a:t>). </a:t>
            </a:r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Luego, en el verso 19 le plantea un tremendo desafío: </a:t>
            </a:r>
          </a:p>
          <a:p>
            <a:r>
              <a:rPr lang="es-CL" b="1" dirty="0" smtClean="0"/>
              <a:t>Congregar a todo el pueblo en el monte Carmelo.</a:t>
            </a:r>
          </a:p>
          <a:p>
            <a:r>
              <a:rPr lang="es-CL" b="1" dirty="0" smtClean="0"/>
              <a:t>Que se reúnan igual los 450 profetas de Baal.</a:t>
            </a:r>
          </a:p>
          <a:p>
            <a:r>
              <a:rPr lang="es-CL" b="1" dirty="0" smtClean="0"/>
              <a:t>Que se reúnan los 400 profetas de </a:t>
            </a:r>
            <a:r>
              <a:rPr lang="es-CL" b="1" dirty="0" err="1" smtClean="0"/>
              <a:t>Aastarté</a:t>
            </a:r>
            <a:r>
              <a:rPr lang="es-CL" b="1" dirty="0" smtClean="0"/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599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u="sng" dirty="0" smtClean="0"/>
              <a:t>DUELO DE TITANES</a:t>
            </a:r>
            <a:endParaRPr lang="es-CL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 err="1" smtClean="0"/>
              <a:t>Acab</a:t>
            </a:r>
            <a:r>
              <a:rPr lang="es-CL" dirty="0" smtClean="0"/>
              <a:t> acepta el reto, trae a todo el pueblo y a los profetas en el monte Carmelo (v.20).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Aparece Elías escena: (v. 21-25)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Dios v/s dios: (v 26)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Burlándose de un dios que no responde… (v 27-29)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Clamando al Dios verdadero… (v 31 –37)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Alabando a un Dios real que responde… (v.38).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986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 smtClean="0"/>
              <a:t>REACCIÓN DE UN PUEBLO REBELDE</a:t>
            </a:r>
            <a:endParaRPr lang="es-CL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b="1" dirty="0" smtClean="0"/>
              <a:t>La reacción del pueblo no se hizo esperar:</a:t>
            </a:r>
          </a:p>
          <a:p>
            <a:r>
              <a:rPr lang="es-CL" dirty="0" smtClean="0"/>
              <a:t>Se postraron ante Dios diciendo “¡Jehová es el Dios, Jehová es el Dios!” (v.39).</a:t>
            </a:r>
          </a:p>
          <a:p>
            <a:r>
              <a:rPr lang="es-CL" dirty="0" smtClean="0"/>
              <a:t>Elías ordenó apresar a los profetas de </a:t>
            </a:r>
            <a:r>
              <a:rPr lang="es-CL" dirty="0" err="1" smtClean="0"/>
              <a:t>baal</a:t>
            </a:r>
            <a:r>
              <a:rPr lang="es-CL" dirty="0" smtClean="0"/>
              <a:t> y fueron llevados al arroyo de </a:t>
            </a:r>
            <a:r>
              <a:rPr lang="es-CL" dirty="0" err="1" smtClean="0"/>
              <a:t>Cisón</a:t>
            </a:r>
            <a:r>
              <a:rPr lang="es-CL" dirty="0" smtClean="0"/>
              <a:t> donde fueron degollados (v.40).</a:t>
            </a:r>
          </a:p>
          <a:p>
            <a:r>
              <a:rPr lang="es-CL" dirty="0" smtClean="0"/>
              <a:t>Elías ordena al rey </a:t>
            </a:r>
            <a:r>
              <a:rPr lang="es-CL" dirty="0" err="1" smtClean="0"/>
              <a:t>Acab</a:t>
            </a:r>
            <a:r>
              <a:rPr lang="es-CL" dirty="0" smtClean="0"/>
              <a:t> irse de ese lugar, volver a casa a comer y beber, porque se acerca el agua tan anhelada (v.41) , agua que quitaría toda el hambre del reino. </a:t>
            </a:r>
          </a:p>
          <a:p>
            <a:r>
              <a:rPr lang="es-CL" dirty="0" smtClean="0"/>
              <a:t>Luego ordena a su siervo ir donde el rey </a:t>
            </a:r>
            <a:r>
              <a:rPr lang="es-CL" dirty="0" err="1" smtClean="0"/>
              <a:t>Acab</a:t>
            </a:r>
            <a:r>
              <a:rPr lang="es-CL" dirty="0" smtClean="0"/>
              <a:t> porque Dios enviaría la tan anhelada agua. Era una lluvia abundante “…los cielos se oscurecieron con nubes y viento, y hubo una gran lluvia” (v.45). </a:t>
            </a:r>
          </a:p>
          <a:p>
            <a:r>
              <a:rPr lang="es-CL" dirty="0" smtClean="0"/>
              <a:t>El capítulo finaliza diciendo que “…la mano de Jehová estuvo sobre Elías, el cual ciñó sus lomos, y corrió delante de </a:t>
            </a:r>
            <a:r>
              <a:rPr lang="es-CL" dirty="0" err="1" smtClean="0"/>
              <a:t>Acab</a:t>
            </a:r>
            <a:r>
              <a:rPr lang="es-CL" dirty="0" smtClean="0"/>
              <a:t> hasta llegar a </a:t>
            </a:r>
            <a:r>
              <a:rPr lang="es-CL" dirty="0" err="1" smtClean="0"/>
              <a:t>Jezreel</a:t>
            </a:r>
            <a:r>
              <a:rPr lang="es-CL" dirty="0" smtClean="0"/>
              <a:t>” (v.46).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786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 smtClean="0"/>
              <a:t>Algunos temas que se desprenden del pasaje de hoy son:</a:t>
            </a:r>
          </a:p>
          <a:p>
            <a:r>
              <a:rPr lang="es-CL" dirty="0" smtClean="0"/>
              <a:t>Debemos “meternos” en política para ayudar al pueblo en situaciones tan básicas como el hambre.</a:t>
            </a:r>
          </a:p>
          <a:p>
            <a:r>
              <a:rPr lang="es-CL" dirty="0" smtClean="0"/>
              <a:t>Debemos preocuparnos de las sequías físicas y espirituales.</a:t>
            </a:r>
          </a:p>
          <a:p>
            <a:r>
              <a:rPr lang="es-CL" dirty="0" smtClean="0"/>
              <a:t>Los debates teológicos son buenos, la violencia es mala. </a:t>
            </a:r>
          </a:p>
          <a:p>
            <a:r>
              <a:rPr lang="es-CL" dirty="0" smtClean="0"/>
              <a:t>Cuando Dios promete, cumple.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005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 smtClean="0"/>
              <a:t>PREGUNTAS PARA EL DIÁLOGO</a:t>
            </a:r>
            <a:endParaRPr lang="es-CL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¿Qué nos llamó la atención de la lección de hoy?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4726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802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LOS PERSONAJES DEL TEXTO:</vt:lpstr>
      <vt:lpstr>Presentación de PowerPoint</vt:lpstr>
      <vt:lpstr>DUELO DE TITANES</vt:lpstr>
      <vt:lpstr>REACCIÓN DE UN PUEBLO REBELDE</vt:lpstr>
      <vt:lpstr>Presentación de PowerPoint</vt:lpstr>
      <vt:lpstr>PREGUNTAS PARA EL DIÁLOGO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Eclesiástica IMECH</dc:creator>
  <cp:lastModifiedBy>Secretaria Eclesiástica IMECH</cp:lastModifiedBy>
  <cp:revision>3</cp:revision>
  <dcterms:created xsi:type="dcterms:W3CDTF">2019-10-30T15:41:49Z</dcterms:created>
  <dcterms:modified xsi:type="dcterms:W3CDTF">2019-10-30T15:53:15Z</dcterms:modified>
</cp:coreProperties>
</file>