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7" autoAdjust="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3146688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868651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3834333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149628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309705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1034174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3339325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1317624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4076659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3543143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55E6D79-17EC-4741-9F34-8FA1E9E61190}" type="datetimeFigureOut">
              <a:rPr lang="es-CL" smtClean="0"/>
              <a:t>15-11-2019</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B56BEB07-519A-4FB1-893C-A2072949CC97}" type="slidenum">
              <a:rPr lang="es-CL" smtClean="0"/>
              <a:t>‹Nº›</a:t>
            </a:fld>
            <a:endParaRPr lang="es-CL"/>
          </a:p>
        </p:txBody>
      </p:sp>
    </p:spTree>
    <p:extLst>
      <p:ext uri="{BB962C8B-B14F-4D97-AF65-F5344CB8AC3E}">
        <p14:creationId xmlns:p14="http://schemas.microsoft.com/office/powerpoint/2010/main" val="263840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E6D79-17EC-4741-9F34-8FA1E9E61190}" type="datetimeFigureOut">
              <a:rPr lang="es-CL" smtClean="0"/>
              <a:t>15-11-2019</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6BEB07-519A-4FB1-893C-A2072949CC97}" type="slidenum">
              <a:rPr lang="es-CL" smtClean="0"/>
              <a:t>‹Nº›</a:t>
            </a:fld>
            <a:endParaRPr lang="es-CL"/>
          </a:p>
        </p:txBody>
      </p:sp>
    </p:spTree>
    <p:extLst>
      <p:ext uri="{BB962C8B-B14F-4D97-AF65-F5344CB8AC3E}">
        <p14:creationId xmlns:p14="http://schemas.microsoft.com/office/powerpoint/2010/main" val="2726940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endParaRPr lang="es-CL"/>
          </a:p>
        </p:txBody>
      </p:sp>
      <p:sp>
        <p:nvSpPr>
          <p:cNvPr id="3" name="2 Subtítulo"/>
          <p:cNvSpPr>
            <a:spLocks noGrp="1"/>
          </p:cNvSpPr>
          <p:nvPr>
            <p:ph type="subTitle" idx="1"/>
          </p:nvPr>
        </p:nvSpPr>
        <p:spPr>
          <a:xfrm>
            <a:off x="2051720" y="5105966"/>
            <a:ext cx="7304856" cy="1752600"/>
          </a:xfrm>
        </p:spPr>
        <p:txBody>
          <a:bodyPr>
            <a:normAutofit/>
          </a:bodyPr>
          <a:lstStyle/>
          <a:p>
            <a:r>
              <a:rPr lang="es-CL" sz="2400" b="1" dirty="0" smtClean="0">
                <a:solidFill>
                  <a:schemeClr val="tx1"/>
                </a:solidFill>
              </a:rPr>
              <a:t>LECCIÓN 16: EL PROFETA ISAÍAS Y EL REY EZEQUÍAS</a:t>
            </a:r>
          </a:p>
          <a:p>
            <a:r>
              <a:rPr lang="es-CL" sz="2000" dirty="0" smtClean="0">
                <a:solidFill>
                  <a:schemeClr val="tx1"/>
                </a:solidFill>
              </a:rPr>
              <a:t>Texto bíblico: Isaías 38.</a:t>
            </a:r>
          </a:p>
          <a:p>
            <a:r>
              <a:rPr lang="es-CL" sz="2000" dirty="0" smtClean="0">
                <a:solidFill>
                  <a:schemeClr val="tx1"/>
                </a:solidFill>
              </a:rPr>
              <a:t>Texto áureo: Isaías 38:16.</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5212998"/>
            <a:ext cx="2414603" cy="1285883"/>
          </a:xfrm>
          <a:prstGeom prst="rect">
            <a:avLst/>
          </a:prstGeom>
        </p:spPr>
      </p:pic>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8418"/>
          <a:stretch/>
        </p:blipFill>
        <p:spPr bwMode="auto">
          <a:xfrm>
            <a:off x="0" y="0"/>
            <a:ext cx="9179556" cy="4941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8633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b="1" dirty="0" smtClean="0"/>
              <a:t>Isaías </a:t>
            </a:r>
            <a:endParaRPr lang="es-CL" b="1" dirty="0"/>
          </a:p>
        </p:txBody>
      </p:sp>
      <p:sp>
        <p:nvSpPr>
          <p:cNvPr id="3" name="2 Marcador de contenido"/>
          <p:cNvSpPr>
            <a:spLocks noGrp="1"/>
          </p:cNvSpPr>
          <p:nvPr>
            <p:ph idx="1"/>
          </p:nvPr>
        </p:nvSpPr>
        <p:spPr>
          <a:xfrm>
            <a:off x="457200" y="1340768"/>
            <a:ext cx="8229600" cy="5184576"/>
          </a:xfrm>
        </p:spPr>
        <p:txBody>
          <a:bodyPr>
            <a:normAutofit fontScale="70000" lnSpcReduction="20000"/>
          </a:bodyPr>
          <a:lstStyle/>
          <a:p>
            <a:pPr algn="just"/>
            <a:r>
              <a:rPr lang="es-CL" dirty="0" smtClean="0"/>
              <a:t>Isaías es el primero de los grandes profetas comúnmente llamado PROFETAS MAYORES. </a:t>
            </a:r>
          </a:p>
          <a:p>
            <a:pPr algn="just"/>
            <a:r>
              <a:rPr lang="es-CL" dirty="0" smtClean="0"/>
              <a:t>Durante siglos todo el escrito se atribuyó a un solo autor, a Isaías –que en hebreo significa «El Señor salva»–. </a:t>
            </a:r>
          </a:p>
          <a:p>
            <a:pPr algn="just"/>
            <a:r>
              <a:rPr lang="es-CL" dirty="0" smtClean="0"/>
              <a:t>Hoy día la obra aparece claramente dividida en tres partes: los capítulos 1–39 serían del profeta Isaías propiamente dicho; los capítulos 40–55, de un profeta anónimo que ejerció su ministerio, dos siglos más tarde, entre los desterrados de Babilonia, durante el ascenso de Ciro (553-539 a.C.), y al que conocemos como Isaías II o </a:t>
            </a:r>
            <a:r>
              <a:rPr lang="es-CL" dirty="0" err="1" smtClean="0"/>
              <a:t>Deuteroisaías</a:t>
            </a:r>
            <a:r>
              <a:rPr lang="es-CL" dirty="0" smtClean="0"/>
              <a:t>; finalmente, los capítulos 56–66 pertenecen a la época del retorno del destierro y de la reconstrucción del templo, a la que se le ha dado el título de Isaías III o </a:t>
            </a:r>
            <a:r>
              <a:rPr lang="es-CL" dirty="0" err="1" smtClean="0"/>
              <a:t>Tritoisaías</a:t>
            </a:r>
            <a:r>
              <a:rPr lang="es-CL" dirty="0" smtClean="0"/>
              <a:t>.</a:t>
            </a:r>
          </a:p>
          <a:p>
            <a:pPr algn="just"/>
            <a:r>
              <a:rPr lang="es-CL" dirty="0" smtClean="0"/>
              <a:t>A pesar de las diferencias entre sí y del largo período histórico que abarcan las tres partes de la obra (tres siglos), el conjunto del escrito aparece como un todo unitario, portador de un mismo espíritu profético y de una misma visión trascendente de la historia.</a:t>
            </a:r>
          </a:p>
        </p:txBody>
      </p:sp>
    </p:spTree>
    <p:extLst>
      <p:ext uri="{BB962C8B-B14F-4D97-AF65-F5344CB8AC3E}">
        <p14:creationId xmlns:p14="http://schemas.microsoft.com/office/powerpoint/2010/main" val="2862983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l"/>
            <a:r>
              <a:rPr lang="es-CL" b="1" dirty="0" smtClean="0"/>
              <a:t>El profeta Isaías </a:t>
            </a:r>
            <a:endParaRPr lang="es-CL" b="1" dirty="0"/>
          </a:p>
        </p:txBody>
      </p:sp>
      <p:sp>
        <p:nvSpPr>
          <p:cNvPr id="3" name="2 Marcador de contenido"/>
          <p:cNvSpPr>
            <a:spLocks noGrp="1"/>
          </p:cNvSpPr>
          <p:nvPr>
            <p:ph idx="1"/>
          </p:nvPr>
        </p:nvSpPr>
        <p:spPr/>
        <p:txBody>
          <a:bodyPr>
            <a:normAutofit fontScale="85000" lnSpcReduction="10000"/>
          </a:bodyPr>
          <a:lstStyle/>
          <a:p>
            <a:pPr algn="just"/>
            <a:r>
              <a:rPr lang="es-CL" dirty="0"/>
              <a:t>De la persona de Isaías sólo sabemos lo que él mismo dice en su libro y lo que nos deja leer entre líneas: un hombre culto, de buena posición social, quien siguiendo quizás una tradición familiar ocupó un puesto importante en la corte real de Jerusalén. </a:t>
            </a:r>
          </a:p>
          <a:p>
            <a:pPr algn="just"/>
            <a:r>
              <a:rPr lang="es-CL" dirty="0"/>
              <a:t>Es hijo de un tal Amós, sintió la vocación profética en el año 742 a.C. «el año de la muerte del rey </a:t>
            </a:r>
            <a:r>
              <a:rPr lang="es-CL" dirty="0" err="1"/>
              <a:t>Uzías</a:t>
            </a:r>
            <a:r>
              <a:rPr lang="es-CL" dirty="0"/>
              <a:t>» (6:1). </a:t>
            </a:r>
          </a:p>
          <a:p>
            <a:pPr algn="just"/>
            <a:r>
              <a:rPr lang="es-CL" dirty="0"/>
              <a:t>Ya metido en su ministerio profético, se casó con una mujer designada como «profetisa» (8:3), de la que tuvo dos hijos, cuyos nombres simbólicos (7:,3 y 8:3) se convierten en palabra viva sobre la vida del pueblo.</a:t>
            </a:r>
          </a:p>
        </p:txBody>
      </p:sp>
    </p:spTree>
    <p:extLst>
      <p:ext uri="{BB962C8B-B14F-4D97-AF65-F5344CB8AC3E}">
        <p14:creationId xmlns:p14="http://schemas.microsoft.com/office/powerpoint/2010/main" val="2122373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UN REY DESESPERADO POR LA ENFERMEDAD</a:t>
            </a:r>
            <a:endParaRPr lang="es-CL" b="1" dirty="0"/>
          </a:p>
        </p:txBody>
      </p:sp>
      <p:sp>
        <p:nvSpPr>
          <p:cNvPr id="3" name="2 Marcador de contenido"/>
          <p:cNvSpPr>
            <a:spLocks noGrp="1"/>
          </p:cNvSpPr>
          <p:nvPr>
            <p:ph idx="1"/>
          </p:nvPr>
        </p:nvSpPr>
        <p:spPr>
          <a:xfrm>
            <a:off x="323528" y="1484784"/>
            <a:ext cx="8373616" cy="5257800"/>
          </a:xfrm>
        </p:spPr>
        <p:txBody>
          <a:bodyPr>
            <a:normAutofit fontScale="77500" lnSpcReduction="20000"/>
          </a:bodyPr>
          <a:lstStyle/>
          <a:p>
            <a:pPr algn="just"/>
            <a:r>
              <a:rPr lang="es-CL" dirty="0" smtClean="0"/>
              <a:t>El relato parte hablando del rey Ezequías quien enfermó gravemente y en ese contexto vino a él el profeta Isaías quien venía ante el rey con un mensaje de parte de Dios: </a:t>
            </a:r>
            <a:r>
              <a:rPr lang="es-CL" i="1" dirty="0" smtClean="0"/>
              <a:t>“Jehová dice así: Ordena tu casa, porque morirás, y no vivirás”</a:t>
            </a:r>
            <a:r>
              <a:rPr lang="es-CL" dirty="0" smtClean="0"/>
              <a:t> (v.1).</a:t>
            </a:r>
          </a:p>
          <a:p>
            <a:pPr algn="just"/>
            <a:r>
              <a:rPr lang="es-CL" dirty="0" smtClean="0"/>
              <a:t>Un rey esperanzado en la oración: En medio de la desesperación es posible esperar, más allá de todo: </a:t>
            </a:r>
          </a:p>
          <a:p>
            <a:pPr marL="514350" indent="-514350" algn="just">
              <a:buFont typeface="+mj-lt"/>
              <a:buAutoNum type="arabicPeriod"/>
            </a:pPr>
            <a:r>
              <a:rPr lang="es-CL" b="1" dirty="0" smtClean="0"/>
              <a:t>Orando… </a:t>
            </a:r>
            <a:r>
              <a:rPr lang="es-CL" dirty="0" smtClean="0"/>
              <a:t>El rey al escuchar la voz del profeta, se vuelve hacia la pared y se pone a orar (v.2). Su oración fue la siguiente: </a:t>
            </a:r>
            <a:r>
              <a:rPr lang="es-CL" i="1" dirty="0" smtClean="0"/>
              <a:t>“Oh Jehová, te ruego que te acuerdes ahora que he andado delante de ti en verdad y con íntegro corazón, y que he hecho lo que ha sido agradable delante de tus ojos” </a:t>
            </a:r>
            <a:r>
              <a:rPr lang="es-CL" dirty="0" smtClean="0"/>
              <a:t>(v.3). </a:t>
            </a:r>
          </a:p>
          <a:p>
            <a:pPr marL="514350" indent="-514350" algn="just">
              <a:buFont typeface="+mj-lt"/>
              <a:buAutoNum type="arabicPeriod"/>
            </a:pPr>
            <a:r>
              <a:rPr lang="es-CL" b="1" dirty="0" smtClean="0"/>
              <a:t>Llorando… </a:t>
            </a:r>
            <a:r>
              <a:rPr lang="es-CL" dirty="0" smtClean="0"/>
              <a:t>No sólo se ora con palabras, también se ora con lamento, con llanto </a:t>
            </a:r>
            <a:r>
              <a:rPr lang="es-CL" i="1" dirty="0" smtClean="0"/>
              <a:t>“Y lloró Ezequías con gran lloro” </a:t>
            </a:r>
            <a:r>
              <a:rPr lang="es-CL" dirty="0" smtClean="0"/>
              <a:t>(v.3).</a:t>
            </a:r>
          </a:p>
          <a:p>
            <a:endParaRPr lang="es-CL" dirty="0"/>
          </a:p>
        </p:txBody>
      </p:sp>
    </p:spTree>
    <p:extLst>
      <p:ext uri="{BB962C8B-B14F-4D97-AF65-F5344CB8AC3E}">
        <p14:creationId xmlns:p14="http://schemas.microsoft.com/office/powerpoint/2010/main" val="1367940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b="1" dirty="0" smtClean="0"/>
              <a:t>UN DIOS QUE PRODUCE ESPERANZAS</a:t>
            </a:r>
            <a:endParaRPr lang="es-CL" dirty="0"/>
          </a:p>
        </p:txBody>
      </p:sp>
      <p:sp>
        <p:nvSpPr>
          <p:cNvPr id="3" name="2 Marcador de contenido"/>
          <p:cNvSpPr>
            <a:spLocks noGrp="1"/>
          </p:cNvSpPr>
          <p:nvPr>
            <p:ph idx="1"/>
          </p:nvPr>
        </p:nvSpPr>
        <p:spPr>
          <a:xfrm>
            <a:off x="457200" y="1340768"/>
            <a:ext cx="8229600" cy="5517232"/>
          </a:xfrm>
        </p:spPr>
        <p:txBody>
          <a:bodyPr>
            <a:normAutofit fontScale="62500" lnSpcReduction="20000"/>
          </a:bodyPr>
          <a:lstStyle/>
          <a:p>
            <a:pPr algn="just"/>
            <a:r>
              <a:rPr lang="es-CL" b="1" dirty="0" smtClean="0"/>
              <a:t>La </a:t>
            </a:r>
            <a:r>
              <a:rPr lang="es-CL" b="1" dirty="0"/>
              <a:t>respuesta de Dios no se hizo esperar</a:t>
            </a:r>
            <a:r>
              <a:rPr lang="es-CL" dirty="0"/>
              <a:t> (v.4) quien habla nuevamente al profeta Isaías y le ordena ir donde el rey y decirle: El Dios de David habla: </a:t>
            </a:r>
            <a:r>
              <a:rPr lang="es-CL" i="1" dirty="0"/>
              <a:t>“Jehová Dios de David tu padre dice así…” </a:t>
            </a:r>
            <a:r>
              <a:rPr lang="es-CL" dirty="0"/>
              <a:t>(v.5). Es el mismo Dios que anduvo con el rey David quien andará con el nuevo rey, es un Dios eterno. </a:t>
            </a:r>
          </a:p>
          <a:p>
            <a:pPr algn="just"/>
            <a:r>
              <a:rPr lang="es-CL" b="1" dirty="0"/>
              <a:t>El Dios que oye:</a:t>
            </a:r>
            <a:r>
              <a:rPr lang="es-CL" dirty="0"/>
              <a:t> Así le dice al rey </a:t>
            </a:r>
            <a:r>
              <a:rPr lang="es-CL" i="1" dirty="0"/>
              <a:t>“He oído tu oración…” </a:t>
            </a:r>
            <a:r>
              <a:rPr lang="es-CL" dirty="0"/>
              <a:t>(v.5). El Dios de David es un Dios que oye el lamento, oye el clamor, oye la oración de su pueblo.</a:t>
            </a:r>
          </a:p>
          <a:p>
            <a:pPr algn="just"/>
            <a:r>
              <a:rPr lang="es-CL" b="1" dirty="0"/>
              <a:t>El Dios que ve:</a:t>
            </a:r>
            <a:r>
              <a:rPr lang="es-CL" dirty="0"/>
              <a:t> Dios no sólo oye la oración, sino que además ve las lágrimas del que clama (v.5).</a:t>
            </a:r>
          </a:p>
          <a:p>
            <a:pPr algn="just"/>
            <a:r>
              <a:rPr lang="es-CL" b="1" dirty="0"/>
              <a:t>El Dios que da nuevas oportunidades:</a:t>
            </a:r>
            <a:r>
              <a:rPr lang="es-CL" dirty="0"/>
              <a:t> El Dios de Isaías es un Dios que concede nuevas oportunidades </a:t>
            </a:r>
            <a:r>
              <a:rPr lang="es-CL" i="1" dirty="0"/>
              <a:t>“he aquí que yo añado a tus días quince años” </a:t>
            </a:r>
            <a:r>
              <a:rPr lang="es-CL" dirty="0"/>
              <a:t>(v.15). Ya no morirá, sino que tendrá quince años adicionales, gratis.</a:t>
            </a:r>
          </a:p>
          <a:p>
            <a:pPr algn="just"/>
            <a:r>
              <a:rPr lang="es-CL" b="1" dirty="0"/>
              <a:t>Un Dios que liberta:</a:t>
            </a:r>
            <a:r>
              <a:rPr lang="es-CL" dirty="0"/>
              <a:t> Dios le dice “… y te libraré a ti y a esta ciudad, de mano del rey de Asiria; y a esta ciudad ampararé” (v.6).</a:t>
            </a:r>
          </a:p>
          <a:p>
            <a:pPr algn="just"/>
            <a:r>
              <a:rPr lang="es-CL" b="1" dirty="0"/>
              <a:t>Un Dios que da señales:</a:t>
            </a:r>
            <a:r>
              <a:rPr lang="es-CL" dirty="0"/>
              <a:t> Además, Dios deja señales (v.7) para que el rey pueda confiar en el Señor. La señal consistirá en que el reloj de la vida, vuelva atrás (v.8). Así habrá más tiempo de vida y alejarse de la muerte. </a:t>
            </a:r>
          </a:p>
          <a:p>
            <a:endParaRPr lang="es-CL" dirty="0"/>
          </a:p>
        </p:txBody>
      </p:sp>
    </p:spTree>
    <p:extLst>
      <p:ext uri="{BB962C8B-B14F-4D97-AF65-F5344CB8AC3E}">
        <p14:creationId xmlns:p14="http://schemas.microsoft.com/office/powerpoint/2010/main" val="136409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L" sz="3600" b="1" dirty="0" smtClean="0"/>
              <a:t>EL POEMA DE UNA PERSONA QUE RECOBRÓ LA ESPERANZA (v. 10-20)</a:t>
            </a:r>
            <a:endParaRPr lang="es-CL" sz="3600" b="1" dirty="0"/>
          </a:p>
        </p:txBody>
      </p:sp>
      <p:sp>
        <p:nvSpPr>
          <p:cNvPr id="3" name="2 Marcador de contenido"/>
          <p:cNvSpPr>
            <a:spLocks noGrp="1"/>
          </p:cNvSpPr>
          <p:nvPr>
            <p:ph idx="1"/>
          </p:nvPr>
        </p:nvSpPr>
        <p:spPr>
          <a:xfrm>
            <a:off x="467544" y="1378465"/>
            <a:ext cx="8229600" cy="5501208"/>
          </a:xfrm>
        </p:spPr>
        <p:txBody>
          <a:bodyPr>
            <a:normAutofit fontScale="77500" lnSpcReduction="20000"/>
          </a:bodyPr>
          <a:lstStyle/>
          <a:p>
            <a:pPr algn="just"/>
            <a:r>
              <a:rPr lang="es-CL" b="1" u="sng" dirty="0" smtClean="0"/>
              <a:t>Acerca de su enfermedad… señala lo que él veía… </a:t>
            </a:r>
            <a:r>
              <a:rPr lang="es-CL" dirty="0" smtClean="0"/>
              <a:t>“</a:t>
            </a:r>
            <a:r>
              <a:rPr lang="es-CL" i="1" dirty="0" smtClean="0"/>
              <a:t>A la mitad de mis días iré a las puertas del </a:t>
            </a:r>
            <a:r>
              <a:rPr lang="es-CL" i="1" dirty="0" err="1" smtClean="0"/>
              <a:t>Seol</a:t>
            </a:r>
            <a:r>
              <a:rPr lang="es-CL" i="1" dirty="0" smtClean="0"/>
              <a:t>” </a:t>
            </a:r>
            <a:r>
              <a:rPr lang="es-CL" dirty="0" smtClean="0"/>
              <a:t>(de la sepultura), v.10. </a:t>
            </a:r>
            <a:r>
              <a:rPr lang="es-CL" i="1" dirty="0" smtClean="0"/>
              <a:t>“No veré a Jehová en la tierra de los vivientes…”</a:t>
            </a:r>
            <a:r>
              <a:rPr lang="es-CL" dirty="0" smtClean="0"/>
              <a:t> (v.11). </a:t>
            </a:r>
            <a:r>
              <a:rPr lang="es-CL" i="1" dirty="0" smtClean="0"/>
              <a:t>“Mi morada ha sido movida… como tienda de pastor… me cortará con la enfermedad…” (v.12). “…de la mañana a la noche me acabarás” </a:t>
            </a:r>
            <a:r>
              <a:rPr lang="es-CL" dirty="0" smtClean="0"/>
              <a:t>(v.13). </a:t>
            </a:r>
            <a:r>
              <a:rPr lang="es-CL" i="1" dirty="0" smtClean="0"/>
              <a:t>“… me quejaba; gemía… violencia padezco…” </a:t>
            </a:r>
            <a:r>
              <a:rPr lang="es-CL" dirty="0" smtClean="0"/>
              <a:t>(v.14).</a:t>
            </a:r>
          </a:p>
          <a:p>
            <a:pPr algn="just"/>
            <a:r>
              <a:rPr lang="es-CL" b="1" u="sng" dirty="0" smtClean="0"/>
              <a:t>Acerca de su confianza en Dios… clamaba y esperaba… </a:t>
            </a:r>
            <a:r>
              <a:rPr lang="es-CL" i="1" dirty="0" smtClean="0"/>
              <a:t>“Fortaléceme” </a:t>
            </a:r>
            <a:r>
              <a:rPr lang="es-CL" dirty="0" smtClean="0"/>
              <a:t>(v.14). </a:t>
            </a:r>
            <a:r>
              <a:rPr lang="es-CL" i="1" dirty="0" smtClean="0"/>
              <a:t>“Andaré humildemente todos mis años…” </a:t>
            </a:r>
            <a:r>
              <a:rPr lang="es-CL" dirty="0" smtClean="0"/>
              <a:t>(v.15). </a:t>
            </a:r>
            <a:r>
              <a:rPr lang="es-CL" i="1" dirty="0" smtClean="0"/>
              <a:t>“Oh Señor, por todas estas cosas los hombres vivirán, y en todas ellas está la vida de mi espíritu; pues tú me restablecerás, y harás que viva” </a:t>
            </a:r>
            <a:r>
              <a:rPr lang="es-CL" dirty="0" smtClean="0"/>
              <a:t>(v.16).</a:t>
            </a:r>
          </a:p>
          <a:p>
            <a:pPr algn="just"/>
            <a:r>
              <a:rPr lang="es-CL" b="1" u="sng" dirty="0" smtClean="0"/>
              <a:t>Intervención de Dios… el rey esperó en el Dios de Israel y él actuó. </a:t>
            </a:r>
            <a:r>
              <a:rPr lang="es-CL" i="1" dirty="0" smtClean="0"/>
              <a:t>“…a ti agradó librar mi vida del hoyo de corrupción; porque echaste tras tus espaldas todos mis pecados” </a:t>
            </a:r>
            <a:r>
              <a:rPr lang="es-CL" dirty="0" smtClean="0"/>
              <a:t>(v.17). </a:t>
            </a:r>
            <a:r>
              <a:rPr lang="es-CL" i="1" dirty="0" smtClean="0"/>
              <a:t>“El que vive, el que vive, éste te dará alabanza, como yo hoy”</a:t>
            </a:r>
            <a:r>
              <a:rPr lang="es-CL" dirty="0" smtClean="0"/>
              <a:t> (v.19).</a:t>
            </a:r>
          </a:p>
          <a:p>
            <a:endParaRPr lang="es-CL" dirty="0"/>
          </a:p>
        </p:txBody>
      </p:sp>
    </p:spTree>
    <p:extLst>
      <p:ext uri="{BB962C8B-B14F-4D97-AF65-F5344CB8AC3E}">
        <p14:creationId xmlns:p14="http://schemas.microsoft.com/office/powerpoint/2010/main" val="2163318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fontScale="85000" lnSpcReduction="10000"/>
          </a:bodyPr>
          <a:lstStyle/>
          <a:p>
            <a:pPr marL="0" indent="0">
              <a:buNone/>
            </a:pPr>
            <a:r>
              <a:rPr lang="es-CL" b="1" dirty="0" smtClean="0"/>
              <a:t>Algunos temas que se desprenden del pasaje de hoy son:</a:t>
            </a:r>
          </a:p>
          <a:p>
            <a:r>
              <a:rPr lang="es-CL" dirty="0" smtClean="0"/>
              <a:t>Nadie está libre de una enfermedad grave.</a:t>
            </a:r>
          </a:p>
          <a:p>
            <a:r>
              <a:rPr lang="es-CL" dirty="0" smtClean="0"/>
              <a:t>La importancia de la oración en medio de lasa crisis.</a:t>
            </a:r>
          </a:p>
          <a:p>
            <a:r>
              <a:rPr lang="es-CL" dirty="0" smtClean="0"/>
              <a:t>La importancia de confiar en Dios perseverantemente.</a:t>
            </a:r>
          </a:p>
          <a:p>
            <a:r>
              <a:rPr lang="es-CL" dirty="0" smtClean="0"/>
              <a:t>Dios siempre puede darnos nuevas oportunidades.</a:t>
            </a:r>
          </a:p>
          <a:p>
            <a:r>
              <a:rPr lang="es-CL" dirty="0" smtClean="0"/>
              <a:t>Dios nos da señales de su presencia y de su acción en favor nuestro.</a:t>
            </a:r>
          </a:p>
          <a:p>
            <a:endParaRPr lang="es-CL" dirty="0"/>
          </a:p>
        </p:txBody>
      </p:sp>
    </p:spTree>
    <p:extLst>
      <p:ext uri="{BB962C8B-B14F-4D97-AF65-F5344CB8AC3E}">
        <p14:creationId xmlns:p14="http://schemas.microsoft.com/office/powerpoint/2010/main" val="3546364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pPr marL="0" indent="0">
              <a:buNone/>
            </a:pPr>
            <a:r>
              <a:rPr lang="es-CL" b="1" dirty="0" smtClean="0"/>
              <a:t>PREGUNTAS PARA EL DIÁLOGO</a:t>
            </a:r>
          </a:p>
          <a:p>
            <a:r>
              <a:rPr lang="es-CL" dirty="0" smtClean="0"/>
              <a:t>¿Qué nos llamó la atención de la lección de hoy?</a:t>
            </a:r>
          </a:p>
          <a:p>
            <a:endParaRPr lang="es-CL" dirty="0"/>
          </a:p>
        </p:txBody>
      </p:sp>
    </p:spTree>
    <p:extLst>
      <p:ext uri="{BB962C8B-B14F-4D97-AF65-F5344CB8AC3E}">
        <p14:creationId xmlns:p14="http://schemas.microsoft.com/office/powerpoint/2010/main" val="6500809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1096</Words>
  <Application>Microsoft Office PowerPoint</Application>
  <PresentationFormat>Presentación en pantalla (4:3)</PresentationFormat>
  <Paragraphs>36</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Isaías </vt:lpstr>
      <vt:lpstr>El profeta Isaías </vt:lpstr>
      <vt:lpstr>UN REY DESESPERADO POR LA ENFERMEDAD</vt:lpstr>
      <vt:lpstr>UN DIOS QUE PRODUCE ESPERANZAS</vt:lpstr>
      <vt:lpstr>EL POEMA DE UNA PERSONA QUE RECOBRÓ LA ESPERANZA (v. 10-20)</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Secretaria Eclesiástica IMECH</dc:creator>
  <cp:lastModifiedBy>Secretaria Eclesiástica IMECH</cp:lastModifiedBy>
  <cp:revision>2</cp:revision>
  <dcterms:created xsi:type="dcterms:W3CDTF">2019-11-15T12:26:01Z</dcterms:created>
  <dcterms:modified xsi:type="dcterms:W3CDTF">2019-11-15T12:43:34Z</dcterms:modified>
</cp:coreProperties>
</file>