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6F8D9BDF-7561-48B0-A751-D045EDBAA685}" type="datetimeFigureOut">
              <a:rPr lang="es-CL" smtClean="0"/>
              <a:t>28-11-2019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AD430AC-EB08-4EF7-A74B-6079FE8368A1}" type="slidenum">
              <a:rPr lang="es-CL" smtClean="0"/>
              <a:t>‹Nº›</a:t>
            </a:fld>
            <a:endParaRPr lang="es-CL"/>
          </a:p>
        </p:txBody>
      </p:sp>
    </p:spTree>
    <p:extLst>
      <p:ext uri="{BB962C8B-B14F-4D97-AF65-F5344CB8AC3E}">
        <p14:creationId xmlns:p14="http://schemas.microsoft.com/office/powerpoint/2010/main" val="1731346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F8D9BDF-7561-48B0-A751-D045EDBAA685}" type="datetimeFigureOut">
              <a:rPr lang="es-CL" smtClean="0"/>
              <a:t>28-11-2019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AD430AC-EB08-4EF7-A74B-6079FE8368A1}" type="slidenum">
              <a:rPr lang="es-CL" smtClean="0"/>
              <a:t>‹Nº›</a:t>
            </a:fld>
            <a:endParaRPr lang="es-CL"/>
          </a:p>
        </p:txBody>
      </p:sp>
    </p:spTree>
    <p:extLst>
      <p:ext uri="{BB962C8B-B14F-4D97-AF65-F5344CB8AC3E}">
        <p14:creationId xmlns:p14="http://schemas.microsoft.com/office/powerpoint/2010/main" val="1004036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F8D9BDF-7561-48B0-A751-D045EDBAA685}" type="datetimeFigureOut">
              <a:rPr lang="es-CL" smtClean="0"/>
              <a:t>28-11-2019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AD430AC-EB08-4EF7-A74B-6079FE8368A1}" type="slidenum">
              <a:rPr lang="es-CL" smtClean="0"/>
              <a:t>‹Nº›</a:t>
            </a:fld>
            <a:endParaRPr lang="es-CL"/>
          </a:p>
        </p:txBody>
      </p:sp>
    </p:spTree>
    <p:extLst>
      <p:ext uri="{BB962C8B-B14F-4D97-AF65-F5344CB8AC3E}">
        <p14:creationId xmlns:p14="http://schemas.microsoft.com/office/powerpoint/2010/main" val="24241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F8D9BDF-7561-48B0-A751-D045EDBAA685}" type="datetimeFigureOut">
              <a:rPr lang="es-CL" smtClean="0"/>
              <a:t>28-11-2019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AD430AC-EB08-4EF7-A74B-6079FE8368A1}" type="slidenum">
              <a:rPr lang="es-CL" smtClean="0"/>
              <a:t>‹Nº›</a:t>
            </a:fld>
            <a:endParaRPr lang="es-CL"/>
          </a:p>
        </p:txBody>
      </p:sp>
    </p:spTree>
    <p:extLst>
      <p:ext uri="{BB962C8B-B14F-4D97-AF65-F5344CB8AC3E}">
        <p14:creationId xmlns:p14="http://schemas.microsoft.com/office/powerpoint/2010/main" val="496470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F8D9BDF-7561-48B0-A751-D045EDBAA685}" type="datetimeFigureOut">
              <a:rPr lang="es-CL" smtClean="0"/>
              <a:t>28-11-2019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AD430AC-EB08-4EF7-A74B-6079FE8368A1}" type="slidenum">
              <a:rPr lang="es-CL" smtClean="0"/>
              <a:t>‹Nº›</a:t>
            </a:fld>
            <a:endParaRPr lang="es-CL"/>
          </a:p>
        </p:txBody>
      </p:sp>
    </p:spTree>
    <p:extLst>
      <p:ext uri="{BB962C8B-B14F-4D97-AF65-F5344CB8AC3E}">
        <p14:creationId xmlns:p14="http://schemas.microsoft.com/office/powerpoint/2010/main" val="61769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6F8D9BDF-7561-48B0-A751-D045EDBAA685}" type="datetimeFigureOut">
              <a:rPr lang="es-CL" smtClean="0"/>
              <a:t>28-11-2019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AD430AC-EB08-4EF7-A74B-6079FE8368A1}" type="slidenum">
              <a:rPr lang="es-CL" smtClean="0"/>
              <a:t>‹Nº›</a:t>
            </a:fld>
            <a:endParaRPr lang="es-CL"/>
          </a:p>
        </p:txBody>
      </p:sp>
    </p:spTree>
    <p:extLst>
      <p:ext uri="{BB962C8B-B14F-4D97-AF65-F5344CB8AC3E}">
        <p14:creationId xmlns:p14="http://schemas.microsoft.com/office/powerpoint/2010/main" val="203467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F8D9BDF-7561-48B0-A751-D045EDBAA685}" type="datetimeFigureOut">
              <a:rPr lang="es-CL" smtClean="0"/>
              <a:t>28-11-2019</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5AD430AC-EB08-4EF7-A74B-6079FE8368A1}" type="slidenum">
              <a:rPr lang="es-CL" smtClean="0"/>
              <a:t>‹Nº›</a:t>
            </a:fld>
            <a:endParaRPr lang="es-CL"/>
          </a:p>
        </p:txBody>
      </p:sp>
    </p:spTree>
    <p:extLst>
      <p:ext uri="{BB962C8B-B14F-4D97-AF65-F5344CB8AC3E}">
        <p14:creationId xmlns:p14="http://schemas.microsoft.com/office/powerpoint/2010/main" val="402976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6F8D9BDF-7561-48B0-A751-D045EDBAA685}" type="datetimeFigureOut">
              <a:rPr lang="es-CL" smtClean="0"/>
              <a:t>28-11-2019</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5AD430AC-EB08-4EF7-A74B-6079FE8368A1}" type="slidenum">
              <a:rPr lang="es-CL" smtClean="0"/>
              <a:t>‹Nº›</a:t>
            </a:fld>
            <a:endParaRPr lang="es-CL"/>
          </a:p>
        </p:txBody>
      </p:sp>
    </p:spTree>
    <p:extLst>
      <p:ext uri="{BB962C8B-B14F-4D97-AF65-F5344CB8AC3E}">
        <p14:creationId xmlns:p14="http://schemas.microsoft.com/office/powerpoint/2010/main" val="2414423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F8D9BDF-7561-48B0-A751-D045EDBAA685}" type="datetimeFigureOut">
              <a:rPr lang="es-CL" smtClean="0"/>
              <a:t>28-11-2019</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5AD430AC-EB08-4EF7-A74B-6079FE8368A1}" type="slidenum">
              <a:rPr lang="es-CL" smtClean="0"/>
              <a:t>‹Nº›</a:t>
            </a:fld>
            <a:endParaRPr lang="es-CL"/>
          </a:p>
        </p:txBody>
      </p:sp>
    </p:spTree>
    <p:extLst>
      <p:ext uri="{BB962C8B-B14F-4D97-AF65-F5344CB8AC3E}">
        <p14:creationId xmlns:p14="http://schemas.microsoft.com/office/powerpoint/2010/main" val="259363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8D9BDF-7561-48B0-A751-D045EDBAA685}" type="datetimeFigureOut">
              <a:rPr lang="es-CL" smtClean="0"/>
              <a:t>28-11-2019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AD430AC-EB08-4EF7-A74B-6079FE8368A1}" type="slidenum">
              <a:rPr lang="es-CL" smtClean="0"/>
              <a:t>‹Nº›</a:t>
            </a:fld>
            <a:endParaRPr lang="es-CL"/>
          </a:p>
        </p:txBody>
      </p:sp>
    </p:spTree>
    <p:extLst>
      <p:ext uri="{BB962C8B-B14F-4D97-AF65-F5344CB8AC3E}">
        <p14:creationId xmlns:p14="http://schemas.microsoft.com/office/powerpoint/2010/main" val="3833545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8D9BDF-7561-48B0-A751-D045EDBAA685}" type="datetimeFigureOut">
              <a:rPr lang="es-CL" smtClean="0"/>
              <a:t>28-11-2019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AD430AC-EB08-4EF7-A74B-6079FE8368A1}" type="slidenum">
              <a:rPr lang="es-CL" smtClean="0"/>
              <a:t>‹Nº›</a:t>
            </a:fld>
            <a:endParaRPr lang="es-CL"/>
          </a:p>
        </p:txBody>
      </p:sp>
    </p:spTree>
    <p:extLst>
      <p:ext uri="{BB962C8B-B14F-4D97-AF65-F5344CB8AC3E}">
        <p14:creationId xmlns:p14="http://schemas.microsoft.com/office/powerpoint/2010/main" val="97379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8D9BDF-7561-48B0-A751-D045EDBAA685}" type="datetimeFigureOut">
              <a:rPr lang="es-CL" smtClean="0"/>
              <a:t>28-11-2019</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D430AC-EB08-4EF7-A74B-6079FE8368A1}" type="slidenum">
              <a:rPr lang="es-CL" smtClean="0"/>
              <a:t>‹Nº›</a:t>
            </a:fld>
            <a:endParaRPr lang="es-CL"/>
          </a:p>
        </p:txBody>
      </p:sp>
    </p:spTree>
    <p:extLst>
      <p:ext uri="{BB962C8B-B14F-4D97-AF65-F5344CB8AC3E}">
        <p14:creationId xmlns:p14="http://schemas.microsoft.com/office/powerpoint/2010/main" val="1485515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499992" y="4941168"/>
            <a:ext cx="4989659" cy="1752600"/>
          </a:xfrm>
        </p:spPr>
        <p:txBody>
          <a:bodyPr>
            <a:normAutofit fontScale="85000" lnSpcReduction="20000"/>
          </a:bodyPr>
          <a:lstStyle/>
          <a:p>
            <a:r>
              <a:rPr lang="es-CL" b="1" dirty="0" smtClean="0">
                <a:solidFill>
                  <a:schemeClr val="accent4"/>
                </a:solidFill>
              </a:rPr>
              <a:t>Lección 18: </a:t>
            </a:r>
          </a:p>
          <a:p>
            <a:r>
              <a:rPr lang="es-CL" b="1" dirty="0" smtClean="0">
                <a:solidFill>
                  <a:schemeClr val="accent4"/>
                </a:solidFill>
              </a:rPr>
              <a:t>1er. Domingo de Adviento</a:t>
            </a:r>
          </a:p>
          <a:p>
            <a:r>
              <a:rPr lang="es-CL" dirty="0" smtClean="0">
                <a:solidFill>
                  <a:schemeClr val="accent4"/>
                </a:solidFill>
              </a:rPr>
              <a:t>Texto bíblico: Salmo 122.</a:t>
            </a:r>
          </a:p>
          <a:p>
            <a:r>
              <a:rPr lang="es-CL" dirty="0" smtClean="0">
                <a:solidFill>
                  <a:schemeClr val="accent4"/>
                </a:solidFill>
              </a:rPr>
              <a:t>Texto áureo: Salmo 122:1.</a:t>
            </a:r>
          </a:p>
          <a:p>
            <a:endParaRPr lang="es-CL" dirty="0"/>
          </a:p>
        </p:txBody>
      </p:sp>
      <p:pic>
        <p:nvPicPr>
          <p:cNvPr id="4" name="3 Imagen"/>
          <p:cNvPicPr>
            <a:picLocks noChangeAspect="1"/>
          </p:cNvPicPr>
          <p:nvPr/>
        </p:nvPicPr>
        <p:blipFill rotWithShape="1">
          <a:blip r:embed="rId2">
            <a:extLst>
              <a:ext uri="{28A0092B-C50C-407E-A947-70E740481C1C}">
                <a14:useLocalDpi xmlns:a14="http://schemas.microsoft.com/office/drawing/2010/main" val="0"/>
              </a:ext>
            </a:extLst>
          </a:blip>
          <a:srcRect l="4103" t="5966" r="2414" b="5398"/>
          <a:stretch/>
        </p:blipFill>
        <p:spPr>
          <a:xfrm>
            <a:off x="5328547" y="188640"/>
            <a:ext cx="3707949" cy="2088232"/>
          </a:xfrm>
          <a:prstGeom prst="rect">
            <a:avLst/>
          </a:prstGeom>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495142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7738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CL" b="1" dirty="0" smtClean="0">
                <a:solidFill>
                  <a:schemeClr val="accent4"/>
                </a:solidFill>
              </a:rPr>
              <a:t>Adviento</a:t>
            </a:r>
            <a:r>
              <a:rPr lang="es-CL" dirty="0" smtClean="0"/>
              <a:t> </a:t>
            </a:r>
            <a:endParaRPr lang="es-CL" dirty="0"/>
          </a:p>
        </p:txBody>
      </p:sp>
      <p:sp>
        <p:nvSpPr>
          <p:cNvPr id="3" name="2 Marcador de contenido"/>
          <p:cNvSpPr>
            <a:spLocks noGrp="1"/>
          </p:cNvSpPr>
          <p:nvPr>
            <p:ph idx="1"/>
          </p:nvPr>
        </p:nvSpPr>
        <p:spPr/>
        <p:txBody>
          <a:bodyPr>
            <a:normAutofit fontScale="85000" lnSpcReduction="20000"/>
          </a:bodyPr>
          <a:lstStyle/>
          <a:p>
            <a:r>
              <a:rPr lang="es-CL" dirty="0" smtClean="0"/>
              <a:t>La palabra Adviento viene del latín “</a:t>
            </a:r>
            <a:r>
              <a:rPr lang="es-CL" dirty="0" err="1" smtClean="0"/>
              <a:t>adventus</a:t>
            </a:r>
            <a:r>
              <a:rPr lang="es-CL" dirty="0" smtClean="0"/>
              <a:t>” y significa “Lo que viene” “lo que ha de venir”. Es un tiempo que precede a la Navidad. </a:t>
            </a:r>
          </a:p>
          <a:p>
            <a:r>
              <a:rPr lang="es-CL" dirty="0" smtClean="0"/>
              <a:t>Es un tiempo que comprende cuatro domingos previos a la Navidad. El color predominante es el morado que significa “conversión”. </a:t>
            </a:r>
          </a:p>
          <a:p>
            <a:r>
              <a:rPr lang="es-CL" dirty="0" smtClean="0"/>
              <a:t>El tiempo de adviento es un tiempo de conversión para esperar dignamente al que va a nacer: Jesús. </a:t>
            </a:r>
          </a:p>
          <a:p>
            <a:r>
              <a:rPr lang="es-CL" dirty="0" smtClean="0"/>
              <a:t>Aunque nosotros celebramos el recuerdo de la venida de Jesús, primera venida, igualmente la iglesia espera su segunda venida cuando vuelva en poder y gloria a juzgar a vivos y a muertos.</a:t>
            </a:r>
            <a:endParaRPr lang="es-CL" dirty="0"/>
          </a:p>
        </p:txBody>
      </p:sp>
    </p:spTree>
    <p:extLst>
      <p:ext uri="{BB962C8B-B14F-4D97-AF65-F5344CB8AC3E}">
        <p14:creationId xmlns:p14="http://schemas.microsoft.com/office/powerpoint/2010/main" val="3799981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CL" b="1" dirty="0" smtClean="0">
                <a:solidFill>
                  <a:schemeClr val="accent4"/>
                </a:solidFill>
              </a:rPr>
              <a:t>Salmo 122.</a:t>
            </a:r>
            <a:endParaRPr lang="es-CL" b="1" dirty="0">
              <a:solidFill>
                <a:schemeClr val="accent4"/>
              </a:solidFill>
            </a:endParaRPr>
          </a:p>
        </p:txBody>
      </p:sp>
      <p:sp>
        <p:nvSpPr>
          <p:cNvPr id="3" name="2 Marcador de contenido"/>
          <p:cNvSpPr>
            <a:spLocks noGrp="1"/>
          </p:cNvSpPr>
          <p:nvPr>
            <p:ph idx="1"/>
          </p:nvPr>
        </p:nvSpPr>
        <p:spPr/>
        <p:txBody>
          <a:bodyPr>
            <a:normAutofit fontScale="85000" lnSpcReduction="20000"/>
          </a:bodyPr>
          <a:lstStyle/>
          <a:p>
            <a:r>
              <a:rPr lang="es-CL" dirty="0" smtClean="0"/>
              <a:t>Esta canción de </a:t>
            </a:r>
            <a:r>
              <a:rPr lang="es-CL" dirty="0" err="1" smtClean="0"/>
              <a:t>Sión</a:t>
            </a:r>
            <a:r>
              <a:rPr lang="es-CL" dirty="0" smtClean="0"/>
              <a:t> se compone de: Peregrinación (1s);  Alabanza a Jerusalén (3-5), y Bendiciones (6-9). </a:t>
            </a:r>
          </a:p>
          <a:p>
            <a:r>
              <a:rPr lang="es-CL" dirty="0" smtClean="0"/>
              <a:t>Este Salmo se conocía como un “Salmo procesional”, es decir un Salmo que se cantaba yendo en procesión hacia el templo de Jerusalén. </a:t>
            </a:r>
          </a:p>
          <a:p>
            <a:r>
              <a:rPr lang="es-CL" dirty="0" smtClean="0"/>
              <a:t>El Salmo 122 es la experiencia de un peregrino que va, junto a sus amigos, a la Casa de Dios en Jerusalén y luego al volver a su hogar viene meditando alegremente. </a:t>
            </a:r>
          </a:p>
          <a:p>
            <a:r>
              <a:rPr lang="es-CL" dirty="0" smtClean="0"/>
              <a:t>La ciudad Santa es evocar a grandes siervos y reyes como David y a grandes fiestas que se desarrollan en su interior.</a:t>
            </a:r>
            <a:endParaRPr lang="es-CL" dirty="0"/>
          </a:p>
        </p:txBody>
      </p:sp>
    </p:spTree>
    <p:extLst>
      <p:ext uri="{BB962C8B-B14F-4D97-AF65-F5344CB8AC3E}">
        <p14:creationId xmlns:p14="http://schemas.microsoft.com/office/powerpoint/2010/main" val="1141594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solidFill>
                  <a:schemeClr val="accent4"/>
                </a:solidFill>
              </a:rPr>
              <a:t>RECUERDO ALEGRE DEL VIAJE</a:t>
            </a:r>
            <a:endParaRPr lang="es-CL" b="1" dirty="0">
              <a:solidFill>
                <a:schemeClr val="accent4"/>
              </a:solidFill>
            </a:endParaRPr>
          </a:p>
        </p:txBody>
      </p:sp>
      <p:sp>
        <p:nvSpPr>
          <p:cNvPr id="3" name="2 Marcador de contenido"/>
          <p:cNvSpPr>
            <a:spLocks noGrp="1"/>
          </p:cNvSpPr>
          <p:nvPr>
            <p:ph idx="1"/>
          </p:nvPr>
        </p:nvSpPr>
        <p:spPr/>
        <p:txBody>
          <a:bodyPr>
            <a:normAutofit fontScale="92500" lnSpcReduction="20000"/>
          </a:bodyPr>
          <a:lstStyle/>
          <a:p>
            <a:r>
              <a:rPr lang="es-CL" dirty="0" smtClean="0"/>
              <a:t>Este Salmo parte diciendo: </a:t>
            </a:r>
            <a:r>
              <a:rPr lang="es-CL" b="1" dirty="0" smtClean="0"/>
              <a:t>“Yo me alegré con los que me decían: A la casa de Jehová iremos” </a:t>
            </a:r>
            <a:r>
              <a:rPr lang="es-CL" dirty="0" smtClean="0"/>
              <a:t>(v.1). </a:t>
            </a:r>
          </a:p>
          <a:p>
            <a:r>
              <a:rPr lang="es-CL" dirty="0" smtClean="0"/>
              <a:t>El verso está en pasado, pues ya fue a la Casa de Dios, ahora vuelve y medita alegremente que mientras iban en camino al Templo de Jerusalén, quienes le acompañaban le recordaban su destino: “A la casa de Jehová iremos”. </a:t>
            </a:r>
          </a:p>
          <a:p>
            <a:r>
              <a:rPr lang="es-CL" dirty="0" smtClean="0"/>
              <a:t>Va a la presencia misma del Señor. ¿Tiene usted algún recuerdo hermoso, por haber participado en el culto con sus hermanos?</a:t>
            </a:r>
          </a:p>
          <a:p>
            <a:endParaRPr lang="es-CL" dirty="0"/>
          </a:p>
        </p:txBody>
      </p:sp>
    </p:spTree>
    <p:extLst>
      <p:ext uri="{BB962C8B-B14F-4D97-AF65-F5344CB8AC3E}">
        <p14:creationId xmlns:p14="http://schemas.microsoft.com/office/powerpoint/2010/main" val="698336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solidFill>
                  <a:schemeClr val="accent4"/>
                </a:solidFill>
              </a:rPr>
              <a:t>RECUERDO ALEGRE DE LA ESTADÍA EN EL TEMPLO</a:t>
            </a:r>
            <a:endParaRPr lang="es-CL" b="1" dirty="0">
              <a:solidFill>
                <a:schemeClr val="accent4"/>
              </a:solidFill>
            </a:endParaRPr>
          </a:p>
        </p:txBody>
      </p:sp>
      <p:sp>
        <p:nvSpPr>
          <p:cNvPr id="3" name="2 Marcador de contenido"/>
          <p:cNvSpPr>
            <a:spLocks noGrp="1"/>
          </p:cNvSpPr>
          <p:nvPr>
            <p:ph idx="1"/>
          </p:nvPr>
        </p:nvSpPr>
        <p:spPr/>
        <p:txBody>
          <a:bodyPr>
            <a:normAutofit fontScale="85000" lnSpcReduction="10000"/>
          </a:bodyPr>
          <a:lstStyle/>
          <a:p>
            <a:r>
              <a:rPr lang="es-CL" dirty="0" smtClean="0"/>
              <a:t>Aquí el peregrino recuerda alegremente su estadía en la ciudad Santa Jerusalén, y bendice a aquella hermosa ciudad.</a:t>
            </a:r>
          </a:p>
          <a:p>
            <a:r>
              <a:rPr lang="es-CL" dirty="0" smtClean="0"/>
              <a:t>La alegría del peregrino consiste en haber estado al interior de las ciudad Santa: </a:t>
            </a:r>
            <a:r>
              <a:rPr lang="es-CL" b="1" dirty="0" smtClean="0"/>
              <a:t>“Nuestros pies estuvieron Dentro de tus puertas, oh Jerusalén” </a:t>
            </a:r>
            <a:r>
              <a:rPr lang="es-CL" dirty="0" smtClean="0"/>
              <a:t>(v.2).</a:t>
            </a:r>
          </a:p>
          <a:p>
            <a:r>
              <a:rPr lang="es-CL" dirty="0" smtClean="0"/>
              <a:t>Las ciudades estaban protegidas por grandes murallas y para entrar en ellas había que hacerlo por sus grandes puertas. El Salmista alegremente dice: </a:t>
            </a:r>
            <a:r>
              <a:rPr lang="es-CL" b="1" dirty="0" smtClean="0"/>
              <a:t>“Yo estuve en Jerusalén, entré a ella, no estuve fuera de sus murallas”. </a:t>
            </a:r>
          </a:p>
          <a:p>
            <a:endParaRPr lang="es-CL" dirty="0"/>
          </a:p>
        </p:txBody>
      </p:sp>
    </p:spTree>
    <p:extLst>
      <p:ext uri="{BB962C8B-B14F-4D97-AF65-F5344CB8AC3E}">
        <p14:creationId xmlns:p14="http://schemas.microsoft.com/office/powerpoint/2010/main" val="1839961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solidFill>
                  <a:schemeClr val="accent4"/>
                </a:solidFill>
              </a:rPr>
              <a:t>RECUERDO ALEGRE PARA BENDECIR LA CIUDAD SANTA</a:t>
            </a:r>
            <a:endParaRPr lang="es-CL" b="1" dirty="0">
              <a:solidFill>
                <a:schemeClr val="accent4"/>
              </a:solidFill>
            </a:endParaRPr>
          </a:p>
        </p:txBody>
      </p:sp>
      <p:sp>
        <p:nvSpPr>
          <p:cNvPr id="3" name="2 Marcador de contenido"/>
          <p:cNvSpPr>
            <a:spLocks noGrp="1"/>
          </p:cNvSpPr>
          <p:nvPr>
            <p:ph idx="1"/>
          </p:nvPr>
        </p:nvSpPr>
        <p:spPr>
          <a:xfrm>
            <a:off x="457200" y="1600200"/>
            <a:ext cx="8229600" cy="5069160"/>
          </a:xfrm>
        </p:spPr>
        <p:txBody>
          <a:bodyPr>
            <a:normAutofit fontScale="62500" lnSpcReduction="20000"/>
          </a:bodyPr>
          <a:lstStyle/>
          <a:p>
            <a:pPr marL="0" indent="0">
              <a:buNone/>
            </a:pPr>
            <a:r>
              <a:rPr lang="es-CL" dirty="0" smtClean="0"/>
              <a:t>A partir de esta alegría de haber estado en el interior de la ciudad Santa, ahora vienen expresiones de bendición por la ciudad Santa. El peregrino, de ella dice:</a:t>
            </a:r>
          </a:p>
          <a:p>
            <a:r>
              <a:rPr lang="es-CL" b="1" dirty="0" smtClean="0"/>
              <a:t>Es una ciudad armoniosa: </a:t>
            </a:r>
            <a:r>
              <a:rPr lang="es-CL" dirty="0" smtClean="0"/>
              <a:t>Es una ciudad edificada, bien unida entre sí, es decir, está construida armoniosamente. La ciudad y todo lo que en ella está, es motivo de alabanza a Dios por la armonía con que fue hecha (v.3).</a:t>
            </a:r>
          </a:p>
          <a:p>
            <a:r>
              <a:rPr lang="es-CL" b="1" dirty="0" smtClean="0"/>
              <a:t>Es una ciudad para adorar a Dios: </a:t>
            </a:r>
            <a:r>
              <a:rPr lang="es-CL" dirty="0" smtClean="0"/>
              <a:t>A esta ciudad subieron las tribus de Israel, sus antepasados que eran y siguen siendo las tribus de Dios (JAH, es una abreviación de Yahveh, o Jehová). Y suben a ese lugar a “…alabar el nombre de Jehová” (v.4).</a:t>
            </a:r>
          </a:p>
          <a:p>
            <a:r>
              <a:rPr lang="es-CL" b="1" dirty="0" smtClean="0"/>
              <a:t>Es una ciudad de donde viene el juicio: </a:t>
            </a:r>
            <a:r>
              <a:rPr lang="es-CL" dirty="0" smtClean="0"/>
              <a:t>En tiempos de David Jerusalén era la ciudad donde estaba el tribunal de justicia y el gobierno de la nación. El peregrino evoca aquello esperando que se vuelva a repetir en su tiempo o futuro (v.5).</a:t>
            </a:r>
          </a:p>
          <a:p>
            <a:r>
              <a:rPr lang="es-CL" b="1" dirty="0" smtClean="0"/>
              <a:t>Es la ciudad de la paz: </a:t>
            </a:r>
            <a:r>
              <a:rPr lang="es-CL" dirty="0" smtClean="0"/>
              <a:t>Jerusalén significa “ciudad de la paz”. Jerusalén fue creada para ser la ciudad de la paz, no debemos olvidarlo por lo tanto debemos pedir “…por la paz de Jerusalén” (v.6). Añade su petición: Que los que aman esta ciudad sean prosperados (v.6). Ruega que esa paz sea una realidad dentro de sus muros y de sus palacios (v.7)</a:t>
            </a:r>
          </a:p>
          <a:p>
            <a:endParaRPr lang="es-CL" dirty="0"/>
          </a:p>
        </p:txBody>
      </p:sp>
    </p:spTree>
    <p:extLst>
      <p:ext uri="{BB962C8B-B14F-4D97-AF65-F5344CB8AC3E}">
        <p14:creationId xmlns:p14="http://schemas.microsoft.com/office/powerpoint/2010/main" val="354050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solidFill>
                  <a:schemeClr val="accent4"/>
                </a:solidFill>
              </a:rPr>
              <a:t>RESULTADOS ALEGRES DEL VIAJE A LA CIUDAD SANTA</a:t>
            </a:r>
            <a:endParaRPr lang="es-CL" b="1" dirty="0">
              <a:solidFill>
                <a:schemeClr val="accent4"/>
              </a:solidFill>
            </a:endParaRPr>
          </a:p>
        </p:txBody>
      </p:sp>
      <p:sp>
        <p:nvSpPr>
          <p:cNvPr id="3" name="2 Marcador de contenido"/>
          <p:cNvSpPr>
            <a:spLocks noGrp="1"/>
          </p:cNvSpPr>
          <p:nvPr>
            <p:ph idx="1"/>
          </p:nvPr>
        </p:nvSpPr>
        <p:spPr>
          <a:xfrm>
            <a:off x="457200" y="1600200"/>
            <a:ext cx="8229600" cy="4925144"/>
          </a:xfrm>
        </p:spPr>
        <p:txBody>
          <a:bodyPr>
            <a:normAutofit fontScale="85000" lnSpcReduction="20000"/>
          </a:bodyPr>
          <a:lstStyle/>
          <a:p>
            <a:pPr marL="0" indent="0">
              <a:buNone/>
            </a:pPr>
            <a:r>
              <a:rPr lang="es-CL" dirty="0" smtClean="0"/>
              <a:t>En base a la hermosa experiencia vivida al visitar Jerusalén, el peregrino hace dos propósitos:</a:t>
            </a:r>
          </a:p>
          <a:p>
            <a:r>
              <a:rPr lang="es-CL" b="1" dirty="0" smtClean="0"/>
              <a:t>Ser un pacificador: </a:t>
            </a:r>
            <a:r>
              <a:rPr lang="es-CL" dirty="0" smtClean="0"/>
              <a:t>El amor que tiene por sus hermanos y compañeros que le acompañaron en el viaje, decide hacerse un pacificador, un vocero de la paz: “Diré yo: La paz sea contigo” (v.8). El haber estado en la ciudad de la paz (Jerusalén) le convierte en un hombre que anuncia la paz.</a:t>
            </a:r>
          </a:p>
          <a:p>
            <a:r>
              <a:rPr lang="es-CL" b="1" dirty="0" smtClean="0"/>
              <a:t>Ser un buscador de todo lo que edifique esa casa: </a:t>
            </a:r>
            <a:r>
              <a:rPr lang="es-CL" dirty="0" smtClean="0"/>
              <a:t>El haber visitado, con amor, la casa del Señor, la ciudad Santa, le mueve a decidir buscar el bien de esa Santa Ciudad (v.9). La NTV traduce así este verso “Por amor a la casa del Señor nuestro Dios,   buscaré lo mejor para ti, oh Jerusalén”.</a:t>
            </a:r>
          </a:p>
          <a:p>
            <a:endParaRPr lang="es-CL" dirty="0"/>
          </a:p>
        </p:txBody>
      </p:sp>
    </p:spTree>
    <p:extLst>
      <p:ext uri="{BB962C8B-B14F-4D97-AF65-F5344CB8AC3E}">
        <p14:creationId xmlns:p14="http://schemas.microsoft.com/office/powerpoint/2010/main" val="1894766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92500" lnSpcReduction="20000"/>
          </a:bodyPr>
          <a:lstStyle/>
          <a:p>
            <a:pPr marL="0" indent="0">
              <a:buNone/>
            </a:pPr>
            <a:r>
              <a:rPr lang="es-CL" b="1" dirty="0" smtClean="0"/>
              <a:t>Algunos temas que se desprenden del pasaje de hoy son:</a:t>
            </a:r>
          </a:p>
          <a:p>
            <a:r>
              <a:rPr lang="es-CL" dirty="0" smtClean="0"/>
              <a:t>La importancia de visitar, en compañía de amigos y hermanos, la casa de Dios.</a:t>
            </a:r>
          </a:p>
          <a:p>
            <a:r>
              <a:rPr lang="es-CL" dirty="0" smtClean="0"/>
              <a:t>La alegría que encontramos en visitar la casa de Dios.</a:t>
            </a:r>
          </a:p>
          <a:p>
            <a:r>
              <a:rPr lang="es-CL" dirty="0" smtClean="0"/>
              <a:t>La alegría de encontrar nuevos propósitos, luego de visitar la casa de Dios.</a:t>
            </a:r>
          </a:p>
          <a:p>
            <a:r>
              <a:rPr lang="es-CL" dirty="0" smtClean="0"/>
              <a:t>La importancia de bendecir la casa del Señor y procurar su bien.</a:t>
            </a:r>
          </a:p>
          <a:p>
            <a:endParaRPr lang="es-CL" dirty="0"/>
          </a:p>
        </p:txBody>
      </p:sp>
    </p:spTree>
    <p:extLst>
      <p:ext uri="{BB962C8B-B14F-4D97-AF65-F5344CB8AC3E}">
        <p14:creationId xmlns:p14="http://schemas.microsoft.com/office/powerpoint/2010/main" val="32744784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934</Words>
  <Application>Microsoft Office PowerPoint</Application>
  <PresentationFormat>Presentación en pantalla (4:3)</PresentationFormat>
  <Paragraphs>37</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Adviento </vt:lpstr>
      <vt:lpstr>Salmo 122.</vt:lpstr>
      <vt:lpstr>RECUERDO ALEGRE DEL VIAJE</vt:lpstr>
      <vt:lpstr>RECUERDO ALEGRE DE LA ESTADÍA EN EL TEMPLO</vt:lpstr>
      <vt:lpstr>RECUERDO ALEGRE PARA BENDECIR LA CIUDAD SANTA</vt:lpstr>
      <vt:lpstr>RESULTADOS ALEGRES DEL VIAJE A LA CIUDAD SANTA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Miguel Ulloa</dc:creator>
  <cp:lastModifiedBy>Miguel Ulloa</cp:lastModifiedBy>
  <cp:revision>3</cp:revision>
  <dcterms:created xsi:type="dcterms:W3CDTF">2019-11-28T15:04:44Z</dcterms:created>
  <dcterms:modified xsi:type="dcterms:W3CDTF">2019-11-28T15:45:28Z</dcterms:modified>
</cp:coreProperties>
</file>